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7" d="100"/>
          <a:sy n="97" d="100"/>
        </p:scale>
        <p:origin x="5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3.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F59D1884-6703-4760-85A2-DF7DC1E47EDD}"/>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5" name="Нижний колонтитул 4">
            <a:extLst>
              <a:ext uri="{FF2B5EF4-FFF2-40B4-BE49-F238E27FC236}">
                <a16:creationId xmlns:a16="http://schemas.microsoft.com/office/drawing/2014/main" id="{94375616-5C44-424C-91EC-67179660E9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4AD5D9-EDA6-4279-817B-414C4F4476F4}"/>
              </a:ext>
            </a:extLst>
          </p:cNvPr>
          <p:cNvSpPr>
            <a:spLocks noGrp="1"/>
          </p:cNvSpPr>
          <p:nvPr>
            <p:ph type="sldNum" sz="quarter" idx="12"/>
          </p:nvPr>
        </p:nvSpPr>
        <p:spPr/>
        <p:txBody>
          <a:bodyPr/>
          <a:lstStyle/>
          <a:p>
            <a:fld id="{2DC83BF8-765E-40D8-9008-0D608CFF8D4D}" type="slidenum">
              <a:rPr lang="ru-RU" smtClean="0"/>
              <a:t>‹#›</a:t>
            </a:fld>
            <a:endParaRPr lang="ru-RU"/>
          </a:p>
        </p:txBody>
      </p:sp>
      <p:pic>
        <p:nvPicPr>
          <p:cNvPr id="10" name="Рисунок 9">
            <a:extLst>
              <a:ext uri="{FF2B5EF4-FFF2-40B4-BE49-F238E27FC236}">
                <a16:creationId xmlns:a16="http://schemas.microsoft.com/office/drawing/2014/main" id="{9431CD4C-D6FF-4B82-BAAE-335DA36AAC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33" b="10233"/>
          <a:stretch/>
        </p:blipFill>
        <p:spPr>
          <a:xfrm>
            <a:off x="0" y="0"/>
            <a:ext cx="12192000" cy="6858000"/>
          </a:xfrm>
          <a:prstGeom prst="rect">
            <a:avLst/>
          </a:prstGeom>
        </p:spPr>
      </p:pic>
    </p:spTree>
    <p:extLst>
      <p:ext uri="{BB962C8B-B14F-4D97-AF65-F5344CB8AC3E}">
        <p14:creationId xmlns:p14="http://schemas.microsoft.com/office/powerpoint/2010/main" val="199866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216BF1-DF1E-469A-A45B-6C43BADEFA0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3AD36D7-C237-40D9-9A60-36826A0B26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CD77695-7F7B-4116-94C2-660BA90D03A5}"/>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5" name="Нижний колонтитул 4">
            <a:extLst>
              <a:ext uri="{FF2B5EF4-FFF2-40B4-BE49-F238E27FC236}">
                <a16:creationId xmlns:a16="http://schemas.microsoft.com/office/drawing/2014/main" id="{266754CD-AB54-44D9-A56F-17E36B7EB3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F14B8B5-CF61-4D44-BE3F-8B135E6FD78C}"/>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212653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88DF030-D976-457C-94E6-D1D74B95CBC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75EE141-6829-4A35-9102-BB37DE4E3DE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BAA1D61-D92D-4C74-A3AD-E4FA2E1BF1B0}"/>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5" name="Нижний колонтитул 4">
            <a:extLst>
              <a:ext uri="{FF2B5EF4-FFF2-40B4-BE49-F238E27FC236}">
                <a16:creationId xmlns:a16="http://schemas.microsoft.com/office/drawing/2014/main" id="{2FBB6BEC-1869-448F-81CB-884548E9AD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D20AC5-FC57-40A0-AEBA-EA310F425C13}"/>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262383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BFA3E2-81C1-4502-A6D5-39A97883465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D88CB1-8446-4B44-AF6B-8C869F97399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6CBC26-6CA6-4C8E-BC95-8A558029A4CF}"/>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5" name="Нижний колонтитул 4">
            <a:extLst>
              <a:ext uri="{FF2B5EF4-FFF2-40B4-BE49-F238E27FC236}">
                <a16:creationId xmlns:a16="http://schemas.microsoft.com/office/drawing/2014/main" id="{2AC26E6B-D907-4FA3-BEA9-F225F96318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A1A067-D44A-4BCC-A044-0F5DD18EB2C6}"/>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82743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025261-FC7E-4E64-BFAF-82AF7714983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F49638A-2804-4EAE-8BE4-B8C973605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5D95566-0818-4438-ABB3-A90F306935E2}"/>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5" name="Нижний колонтитул 4">
            <a:extLst>
              <a:ext uri="{FF2B5EF4-FFF2-40B4-BE49-F238E27FC236}">
                <a16:creationId xmlns:a16="http://schemas.microsoft.com/office/drawing/2014/main" id="{C180B289-E677-4D56-9037-A6A3DBE9F3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213FCE-E334-44FB-9B52-0A2BB295084F}"/>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123152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9D8E86-54B1-41CC-A68D-8F27A370FE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F22A5E2-2514-45DD-821B-24BC79EAA00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CEA0085-FEF1-44CB-ABB1-6C621482D21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530CB9E-69F5-4455-A56B-8A65DC0B2E5B}"/>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6" name="Нижний колонтитул 5">
            <a:extLst>
              <a:ext uri="{FF2B5EF4-FFF2-40B4-BE49-F238E27FC236}">
                <a16:creationId xmlns:a16="http://schemas.microsoft.com/office/drawing/2014/main" id="{B10775E2-DF5E-4967-8B66-6CB4CE9AAB9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57FEC4F-1707-4056-916B-F30D693E545D}"/>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199111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268054-0612-41F0-BE15-D6BDAB9F329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3721E6F-A722-4D7D-BE0B-C3D3729FC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141F417-2833-4042-A6E8-46CCDA1B8DE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A13EEAF-B8D9-4EEA-81EB-283A741F4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D8C674D-6FD3-41EC-9081-B8D0216108B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3A90A03-FCF4-4383-A5DD-DFEBA197FEDF}"/>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8" name="Нижний колонтитул 7">
            <a:extLst>
              <a:ext uri="{FF2B5EF4-FFF2-40B4-BE49-F238E27FC236}">
                <a16:creationId xmlns:a16="http://schemas.microsoft.com/office/drawing/2014/main" id="{E17BB2B1-CD7E-4C1B-A092-E9295154D82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8DB0EFC-21B9-4A77-BD1C-988EE33168E9}"/>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154543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41A841-0322-4395-921B-850A52D3B1E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B423D28-B15C-4354-9F4E-8FB7AF078EAF}"/>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4" name="Нижний колонтитул 3">
            <a:extLst>
              <a:ext uri="{FF2B5EF4-FFF2-40B4-BE49-F238E27FC236}">
                <a16:creationId xmlns:a16="http://schemas.microsoft.com/office/drawing/2014/main" id="{764BED0C-1705-471D-AB67-1200E4BD49C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E06F0A0-1C8B-4FAC-87BF-50065C8D20DD}"/>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10936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DF07FD4-0281-4AE9-9910-F4CF086A6271}"/>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3" name="Нижний колонтитул 2">
            <a:extLst>
              <a:ext uri="{FF2B5EF4-FFF2-40B4-BE49-F238E27FC236}">
                <a16:creationId xmlns:a16="http://schemas.microsoft.com/office/drawing/2014/main" id="{24497CCD-7316-492D-BCB9-80186DCACF9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96A2379-22E1-45FE-97EC-84AEFF8925A8}"/>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210593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836863-0029-4B44-8CF2-92F5764428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651438B-B391-42A6-BCC6-508773CD5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8613835-F9B5-4C9A-92A5-327673A69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952B157-E0FC-49BD-BD44-F117C8F56C88}"/>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6" name="Нижний колонтитул 5">
            <a:extLst>
              <a:ext uri="{FF2B5EF4-FFF2-40B4-BE49-F238E27FC236}">
                <a16:creationId xmlns:a16="http://schemas.microsoft.com/office/drawing/2014/main" id="{83FD2ADF-3695-44C1-BB48-E300D72016E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27A0B7B-1D97-4FAD-9256-56B124AC619D}"/>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29251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D87BA0-E734-4A79-9725-D780A1FF35A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9C0D7CB-F157-40D7-B8F6-3FF70A3AF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3BAF4FB-73A5-4C25-82CC-12435A504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7C96C1-4D97-4E26-A08B-72AAFA987853}"/>
              </a:ext>
            </a:extLst>
          </p:cNvPr>
          <p:cNvSpPr>
            <a:spLocks noGrp="1"/>
          </p:cNvSpPr>
          <p:nvPr>
            <p:ph type="dt" sz="half" idx="10"/>
          </p:nvPr>
        </p:nvSpPr>
        <p:spPr/>
        <p:txBody>
          <a:bodyPr/>
          <a:lstStyle/>
          <a:p>
            <a:fld id="{131C4EB9-F604-4F31-B97A-054CF9C54F04}" type="datetimeFigureOut">
              <a:rPr lang="ru-RU" smtClean="0"/>
              <a:t>26.04.2023</a:t>
            </a:fld>
            <a:endParaRPr lang="ru-RU"/>
          </a:p>
        </p:txBody>
      </p:sp>
      <p:sp>
        <p:nvSpPr>
          <p:cNvPr id="6" name="Нижний колонтитул 5">
            <a:extLst>
              <a:ext uri="{FF2B5EF4-FFF2-40B4-BE49-F238E27FC236}">
                <a16:creationId xmlns:a16="http://schemas.microsoft.com/office/drawing/2014/main" id="{ADB73590-D38E-4086-92C8-535363DD16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E4A38F-1DB5-4967-A4D2-1556738A806B}"/>
              </a:ext>
            </a:extLst>
          </p:cNvPr>
          <p:cNvSpPr>
            <a:spLocks noGrp="1"/>
          </p:cNvSpPr>
          <p:nvPr>
            <p:ph type="sldNum" sz="quarter" idx="12"/>
          </p:nvPr>
        </p:nvSpPr>
        <p:spPr/>
        <p:txBody>
          <a:bodyPr/>
          <a:lstStyle/>
          <a:p>
            <a:fld id="{2DC83BF8-765E-40D8-9008-0D608CFF8D4D}" type="slidenum">
              <a:rPr lang="ru-RU" smtClean="0"/>
              <a:t>‹#›</a:t>
            </a:fld>
            <a:endParaRPr lang="ru-RU"/>
          </a:p>
        </p:txBody>
      </p:sp>
    </p:spTree>
    <p:extLst>
      <p:ext uri="{BB962C8B-B14F-4D97-AF65-F5344CB8AC3E}">
        <p14:creationId xmlns:p14="http://schemas.microsoft.com/office/powerpoint/2010/main" val="134826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CB39A3-1853-4012-92F2-BE0237F1D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596D546-2897-497B-9D66-387E15912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CDC7BE-EBB5-494D-97DB-CDF4AB2F7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C4EB9-F604-4F31-B97A-054CF9C54F04}" type="datetimeFigureOut">
              <a:rPr lang="ru-RU" smtClean="0"/>
              <a:t>26.04.2023</a:t>
            </a:fld>
            <a:endParaRPr lang="ru-RU"/>
          </a:p>
        </p:txBody>
      </p:sp>
      <p:sp>
        <p:nvSpPr>
          <p:cNvPr id="5" name="Нижний колонтитул 4">
            <a:extLst>
              <a:ext uri="{FF2B5EF4-FFF2-40B4-BE49-F238E27FC236}">
                <a16:creationId xmlns:a16="http://schemas.microsoft.com/office/drawing/2014/main" id="{FD420F5C-E31C-4226-A56A-BAA784F52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7F01DF-9A74-4DF1-8FF4-BD066D3F4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83BF8-765E-40D8-9008-0D608CFF8D4D}" type="slidenum">
              <a:rPr lang="ru-RU" smtClean="0"/>
              <a:t>‹#›</a:t>
            </a:fld>
            <a:endParaRPr lang="ru-RU"/>
          </a:p>
        </p:txBody>
      </p:sp>
    </p:spTree>
    <p:extLst>
      <p:ext uri="{BB962C8B-B14F-4D97-AF65-F5344CB8AC3E}">
        <p14:creationId xmlns:p14="http://schemas.microsoft.com/office/powerpoint/2010/main" val="5311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gif"/><Relationship Id="rId4" Type="http://schemas.openxmlformats.org/officeDocument/2006/relationships/image" Target="../media/image2.emf"/><Relationship Id="rId9"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9.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5.emf"/><Relationship Id="rId4" Type="http://schemas.openxmlformats.org/officeDocument/2006/relationships/image" Target="../media/image3.emf"/><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4799" y="195260"/>
            <a:ext cx="8184683" cy="2769989"/>
          </a:xfrm>
          <a:prstGeom prst="rect">
            <a:avLst/>
          </a:prstGeom>
        </p:spPr>
        <p:txBody>
          <a:bodyPr wrap="square">
            <a:spAutoFit/>
          </a:bodyPr>
          <a:lstStyle/>
          <a:p>
            <a:r>
              <a:rPr lang="ru-RU" sz="5700" b="1" dirty="0"/>
              <a:t>ИСТОЧНИКИ</a:t>
            </a:r>
          </a:p>
          <a:p>
            <a:r>
              <a:rPr lang="ru-RU" sz="5700" b="1" dirty="0"/>
              <a:t>БЕСПЕРЕБОЙНОГО</a:t>
            </a:r>
          </a:p>
          <a:p>
            <a:r>
              <a:rPr lang="ru-RU" sz="5700" b="1" dirty="0"/>
              <a:t>ПИТАНИЯ</a:t>
            </a:r>
          </a:p>
        </p:txBody>
      </p:sp>
      <p:graphicFrame>
        <p:nvGraphicFramePr>
          <p:cNvPr id="8" name="Объект 7">
            <a:extLst>
              <a:ext uri="{FF2B5EF4-FFF2-40B4-BE49-F238E27FC236}">
                <a16:creationId xmlns:a16="http://schemas.microsoft.com/office/drawing/2014/main" id="{D3453D57-1E68-4798-8EC4-7E6E0574AB42}"/>
              </a:ext>
            </a:extLst>
          </p:cNvPr>
          <p:cNvGraphicFramePr>
            <a:graphicFrameLocks noChangeAspect="1"/>
          </p:cNvGraphicFramePr>
          <p:nvPr>
            <p:extLst>
              <p:ext uri="{D42A27DB-BD31-4B8C-83A1-F6EECF244321}">
                <p14:modId xmlns:p14="http://schemas.microsoft.com/office/powerpoint/2010/main" val="3840439952"/>
              </p:ext>
            </p:extLst>
          </p:nvPr>
        </p:nvGraphicFramePr>
        <p:xfrm>
          <a:off x="10537976" y="388235"/>
          <a:ext cx="1182687" cy="996950"/>
        </p:xfrm>
        <a:graphic>
          <a:graphicData uri="http://schemas.openxmlformats.org/presentationml/2006/ole">
            <mc:AlternateContent xmlns:mc="http://schemas.openxmlformats.org/markup-compatibility/2006">
              <mc:Choice xmlns:v="urn:schemas-microsoft-com:vml" Requires="v">
                <p:oleObj spid="_x0000_s1175" name="CorelDRAW" r:id="rId3" imgW="1182849" imgH="997131" progId="CorelDraw.Graphic.21">
                  <p:embed/>
                </p:oleObj>
              </mc:Choice>
              <mc:Fallback>
                <p:oleObj name="CorelDRAW" r:id="rId3" imgW="1182849" imgH="997131" progId="CorelDraw.Graphic.21">
                  <p:embed/>
                  <p:pic>
                    <p:nvPicPr>
                      <p:cNvPr id="0" name=""/>
                      <p:cNvPicPr/>
                      <p:nvPr/>
                    </p:nvPicPr>
                    <p:blipFill>
                      <a:blip r:embed="rId4"/>
                      <a:stretch>
                        <a:fillRect/>
                      </a:stretch>
                    </p:blipFill>
                    <p:spPr>
                      <a:xfrm>
                        <a:off x="10537976" y="388235"/>
                        <a:ext cx="1182687" cy="996950"/>
                      </a:xfrm>
                      <a:prstGeom prst="rect">
                        <a:avLst/>
                      </a:prstGeom>
                    </p:spPr>
                  </p:pic>
                </p:oleObj>
              </mc:Fallback>
            </mc:AlternateContent>
          </a:graphicData>
        </a:graphic>
      </p:graphicFrame>
      <p:pic>
        <p:nvPicPr>
          <p:cNvPr id="16" name="Рисунок 15">
            <a:extLst>
              <a:ext uri="{FF2B5EF4-FFF2-40B4-BE49-F238E27FC236}">
                <a16:creationId xmlns:a16="http://schemas.microsoft.com/office/drawing/2014/main" id="{A2005069-93B4-444F-94CE-0D16EBAF6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502" y="2150673"/>
            <a:ext cx="6634321" cy="3961804"/>
          </a:xfrm>
          <a:prstGeom prst="rect">
            <a:avLst/>
          </a:prstGeom>
        </p:spPr>
      </p:pic>
      <p:graphicFrame>
        <p:nvGraphicFramePr>
          <p:cNvPr id="17" name="Объект 16">
            <a:extLst>
              <a:ext uri="{FF2B5EF4-FFF2-40B4-BE49-F238E27FC236}">
                <a16:creationId xmlns:a16="http://schemas.microsoft.com/office/drawing/2014/main" id="{DB126B12-72EB-49D8-B417-A87FC0FEF6BD}"/>
              </a:ext>
            </a:extLst>
          </p:cNvPr>
          <p:cNvGraphicFramePr>
            <a:graphicFrameLocks noChangeAspect="1"/>
          </p:cNvGraphicFramePr>
          <p:nvPr>
            <p:extLst>
              <p:ext uri="{D42A27DB-BD31-4B8C-83A1-F6EECF244321}">
                <p14:modId xmlns:p14="http://schemas.microsoft.com/office/powerpoint/2010/main" val="3718453969"/>
              </p:ext>
            </p:extLst>
          </p:nvPr>
        </p:nvGraphicFramePr>
        <p:xfrm>
          <a:off x="8580496" y="6017361"/>
          <a:ext cx="3140167" cy="529389"/>
        </p:xfrm>
        <a:graphic>
          <a:graphicData uri="http://schemas.openxmlformats.org/presentationml/2006/ole">
            <mc:AlternateContent xmlns:mc="http://schemas.openxmlformats.org/markup-compatibility/2006">
              <mc:Choice xmlns:v="urn:schemas-microsoft-com:vml" Requires="v">
                <p:oleObj spid="_x0000_s1176" name="CorelDRAW" r:id="rId6" imgW="1516682" imgH="255814" progId="CorelDraw.Graphic.21">
                  <p:embed/>
                </p:oleObj>
              </mc:Choice>
              <mc:Fallback>
                <p:oleObj name="CorelDRAW" r:id="rId6" imgW="1516682" imgH="255814" progId="CorelDraw.Graphic.21">
                  <p:embed/>
                  <p:pic>
                    <p:nvPicPr>
                      <p:cNvPr id="0" name=""/>
                      <p:cNvPicPr/>
                      <p:nvPr/>
                    </p:nvPicPr>
                    <p:blipFill>
                      <a:blip r:embed="rId7"/>
                      <a:stretch>
                        <a:fillRect/>
                      </a:stretch>
                    </p:blipFill>
                    <p:spPr>
                      <a:xfrm>
                        <a:off x="8580496" y="6017361"/>
                        <a:ext cx="3140167" cy="529389"/>
                      </a:xfrm>
                      <a:prstGeom prst="rect">
                        <a:avLst/>
                      </a:prstGeom>
                    </p:spPr>
                  </p:pic>
                </p:oleObj>
              </mc:Fallback>
            </mc:AlternateContent>
          </a:graphicData>
        </a:graphic>
      </p:graphicFrame>
      <p:graphicFrame>
        <p:nvGraphicFramePr>
          <p:cNvPr id="2" name="Объект 1">
            <a:extLst>
              <a:ext uri="{FF2B5EF4-FFF2-40B4-BE49-F238E27FC236}">
                <a16:creationId xmlns:a16="http://schemas.microsoft.com/office/drawing/2014/main" id="{DB27A623-058E-4444-ADFF-30BF43134CCD}"/>
              </a:ext>
            </a:extLst>
          </p:cNvPr>
          <p:cNvGraphicFramePr>
            <a:graphicFrameLocks noChangeAspect="1"/>
          </p:cNvGraphicFramePr>
          <p:nvPr>
            <p:extLst>
              <p:ext uri="{D42A27DB-BD31-4B8C-83A1-F6EECF244321}">
                <p14:modId xmlns:p14="http://schemas.microsoft.com/office/powerpoint/2010/main" val="2308379924"/>
              </p:ext>
            </p:extLst>
          </p:nvPr>
        </p:nvGraphicFramePr>
        <p:xfrm>
          <a:off x="422503" y="3022368"/>
          <a:ext cx="3406135" cy="3452526"/>
        </p:xfrm>
        <a:graphic>
          <a:graphicData uri="http://schemas.openxmlformats.org/presentationml/2006/ole">
            <mc:AlternateContent xmlns:mc="http://schemas.openxmlformats.org/markup-compatibility/2006">
              <mc:Choice xmlns:v="urn:schemas-microsoft-com:vml" Requires="v">
                <p:oleObj spid="_x0000_s1177" name="CorelDRAW" r:id="rId8" imgW="2214846" imgH="2245451" progId="CorelDraw.Graphic.21">
                  <p:embed/>
                </p:oleObj>
              </mc:Choice>
              <mc:Fallback>
                <p:oleObj name="CorelDRAW" r:id="rId8" imgW="2214846" imgH="2245451" progId="CorelDraw.Graphic.21">
                  <p:embed/>
                  <p:pic>
                    <p:nvPicPr>
                      <p:cNvPr id="0" name=""/>
                      <p:cNvPicPr/>
                      <p:nvPr/>
                    </p:nvPicPr>
                    <p:blipFill>
                      <a:blip r:embed="rId9"/>
                      <a:stretch>
                        <a:fillRect/>
                      </a:stretch>
                    </p:blipFill>
                    <p:spPr>
                      <a:xfrm>
                        <a:off x="422503" y="3022368"/>
                        <a:ext cx="3406135" cy="3452526"/>
                      </a:xfrm>
                      <a:prstGeom prst="rect">
                        <a:avLst/>
                      </a:prstGeom>
                    </p:spPr>
                  </p:pic>
                </p:oleObj>
              </mc:Fallback>
            </mc:AlternateContent>
          </a:graphicData>
        </a:graphic>
      </p:graphicFrame>
    </p:spTree>
    <p:extLst>
      <p:ext uri="{BB962C8B-B14F-4D97-AF65-F5344CB8AC3E}">
        <p14:creationId xmlns:p14="http://schemas.microsoft.com/office/powerpoint/2010/main" val="381270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9612" y="156759"/>
            <a:ext cx="11572776" cy="800219"/>
          </a:xfrm>
          <a:prstGeom prst="rect">
            <a:avLst/>
          </a:prstGeom>
        </p:spPr>
        <p:txBody>
          <a:bodyPr wrap="square">
            <a:spAutoFit/>
          </a:bodyPr>
          <a:lstStyle/>
          <a:p>
            <a:pPr algn="ctr"/>
            <a:r>
              <a:rPr lang="ru-RU" sz="4600" b="1" dirty="0"/>
              <a:t>ИСТОЧНИКИ БЕСПЕРЕБОЙНОГО ПИТАНИЯ</a:t>
            </a:r>
          </a:p>
        </p:txBody>
      </p:sp>
      <p:sp>
        <p:nvSpPr>
          <p:cNvPr id="3" name="Прямоугольник 2">
            <a:extLst>
              <a:ext uri="{FF2B5EF4-FFF2-40B4-BE49-F238E27FC236}">
                <a16:creationId xmlns:a16="http://schemas.microsoft.com/office/drawing/2014/main" id="{175AA1FC-7DDD-4E40-9A25-D9D5FF286979}"/>
              </a:ext>
            </a:extLst>
          </p:cNvPr>
          <p:cNvSpPr/>
          <p:nvPr/>
        </p:nvSpPr>
        <p:spPr>
          <a:xfrm>
            <a:off x="529389" y="1054519"/>
            <a:ext cx="11136430" cy="4708981"/>
          </a:xfrm>
          <a:prstGeom prst="rect">
            <a:avLst/>
          </a:prstGeom>
        </p:spPr>
        <p:txBody>
          <a:bodyPr wrap="square">
            <a:spAutoFit/>
          </a:bodyPr>
          <a:lstStyle/>
          <a:p>
            <a:pPr algn="just"/>
            <a:r>
              <a:rPr lang="ru-RU" sz="1700" dirty="0"/>
              <a:t>Инженеры компании НПП Орион разработали уникальный продукт, не имеющий аналогов в данной ценовой категории. Наши источники бесперебойного питания (ИБП) имеют ключевые отличия:</a:t>
            </a:r>
          </a:p>
          <a:p>
            <a:pPr algn="just"/>
            <a:r>
              <a:rPr lang="ru-RU" sz="900" dirty="0"/>
              <a:t> </a:t>
            </a:r>
          </a:p>
          <a:p>
            <a:pPr marL="285750" indent="-285750" algn="just">
              <a:buFont typeface="Arial" panose="020B0604020202020204" pitchFamily="34" charset="0"/>
              <a:buChar char="•"/>
            </a:pPr>
            <a:r>
              <a:rPr lang="ru-RU" sz="1700" dirty="0"/>
              <a:t>Форма выходного напряжения - идеальная синусоида, «чистый синус», не отличающаяся от формы напряжения в бытовой сети 230В. К нашим ИБП можно подключить абсолютно любые электроприборы, такие как газовые котлы и устройства, имеющие в своем составе электродвигатели.</a:t>
            </a:r>
          </a:p>
          <a:p>
            <a:pPr algn="just"/>
            <a:r>
              <a:rPr lang="ru-RU" sz="900" dirty="0"/>
              <a:t> </a:t>
            </a:r>
          </a:p>
          <a:p>
            <a:pPr marL="285750" indent="-285750" algn="just">
              <a:buFont typeface="Arial" panose="020B0604020202020204" pitchFamily="34" charset="0"/>
              <a:buChar char="•"/>
            </a:pPr>
            <a:r>
              <a:rPr lang="ru-RU" sz="1700" dirty="0"/>
              <a:t>Корпус прибора выполнен из алюминия, прочный и долговечный. Благодаря этому прибор хорошо охлаждается (тепло эффективно рассеивается по всему корпусу, поскольку он является радиатором) и не перегревается при долговременной работе на максимальной мощности.</a:t>
            </a:r>
          </a:p>
          <a:p>
            <a:pPr algn="just"/>
            <a:r>
              <a:rPr lang="ru-RU" sz="900" dirty="0"/>
              <a:t> </a:t>
            </a:r>
          </a:p>
          <a:p>
            <a:pPr marL="285750" indent="-285750" algn="just">
              <a:buFont typeface="Arial" panose="020B0604020202020204" pitchFamily="34" charset="0"/>
              <a:buChar char="•"/>
            </a:pPr>
            <a:r>
              <a:rPr lang="ru-RU" sz="1700" dirty="0"/>
              <a:t>Мы не комплектуем прибор внутренней АКБ, а предоставляем возможность пользователю выбрать внешнюю АКБ необходимой емкости. Это позволяет значительно увеличить время автономной работы (несколько часов или суток, актуально при выключении электричества на длительный срок) относительно показателей типовых ИБП (примерно 15 мин).</a:t>
            </a:r>
          </a:p>
          <a:p>
            <a:pPr algn="just"/>
            <a:r>
              <a:rPr lang="ru-RU" sz="900" dirty="0"/>
              <a:t> </a:t>
            </a:r>
          </a:p>
          <a:p>
            <a:pPr marL="285750" indent="-285750" algn="just">
              <a:buFont typeface="Arial" panose="020B0604020202020204" pitchFamily="34" charset="0"/>
              <a:buChar char="•"/>
            </a:pPr>
            <a:r>
              <a:rPr lang="ru-RU" sz="1700" dirty="0"/>
              <a:t>Благодаря отсутствию встроенной АКБ, срок и условия хранения устройства не имеют существенных ограничений.</a:t>
            </a:r>
          </a:p>
          <a:p>
            <a:pPr algn="just"/>
            <a:r>
              <a:rPr lang="ru-RU" sz="900" dirty="0"/>
              <a:t> </a:t>
            </a:r>
          </a:p>
          <a:p>
            <a:pPr marL="285750" indent="-285750" algn="just">
              <a:buFont typeface="Arial" panose="020B0604020202020204" pitchFamily="34" charset="0"/>
              <a:buChar char="•"/>
            </a:pPr>
            <a:r>
              <a:rPr lang="ru-RU" sz="1700" dirty="0"/>
              <a:t>Наша компания предоставляет заводскую гарантию 1 год на всю продукцию, а также обеспечивает постгарантийный ремонт и поддерживает своих клиентов на протяжении уже более четверти века (с 1990 года).</a:t>
            </a:r>
          </a:p>
        </p:txBody>
      </p:sp>
      <p:graphicFrame>
        <p:nvGraphicFramePr>
          <p:cNvPr id="13" name="Объект 12">
            <a:extLst>
              <a:ext uri="{FF2B5EF4-FFF2-40B4-BE49-F238E27FC236}">
                <a16:creationId xmlns:a16="http://schemas.microsoft.com/office/drawing/2014/main" id="{A42D6AF6-DCFF-40DA-9ACC-43C215432BB9}"/>
              </a:ext>
            </a:extLst>
          </p:cNvPr>
          <p:cNvGraphicFramePr>
            <a:graphicFrameLocks noChangeAspect="1"/>
          </p:cNvGraphicFramePr>
          <p:nvPr>
            <p:extLst>
              <p:ext uri="{D42A27DB-BD31-4B8C-83A1-F6EECF244321}">
                <p14:modId xmlns:p14="http://schemas.microsoft.com/office/powerpoint/2010/main" val="731262915"/>
              </p:ext>
            </p:extLst>
          </p:nvPr>
        </p:nvGraphicFramePr>
        <p:xfrm>
          <a:off x="9674568" y="6216683"/>
          <a:ext cx="1988043" cy="335157"/>
        </p:xfrm>
        <a:graphic>
          <a:graphicData uri="http://schemas.openxmlformats.org/presentationml/2006/ole">
            <mc:AlternateContent xmlns:mc="http://schemas.openxmlformats.org/markup-compatibility/2006">
              <mc:Choice xmlns:v="urn:schemas-microsoft-com:vml" Requires="v">
                <p:oleObj spid="_x0000_s2081" name="CorelDRAW" r:id="rId3" imgW="1516682" imgH="255814" progId="CorelDraw.Graphic.21">
                  <p:embed/>
                </p:oleObj>
              </mc:Choice>
              <mc:Fallback>
                <p:oleObj name="CorelDRAW" r:id="rId3" imgW="1516682" imgH="255814" progId="CorelDraw.Graphic.21">
                  <p:embed/>
                  <p:pic>
                    <p:nvPicPr>
                      <p:cNvPr id="17" name="Объект 16">
                        <a:extLst>
                          <a:ext uri="{FF2B5EF4-FFF2-40B4-BE49-F238E27FC236}">
                            <a16:creationId xmlns:a16="http://schemas.microsoft.com/office/drawing/2014/main" id="{DB126B12-72EB-49D8-B417-A87FC0FEF6BD}"/>
                          </a:ext>
                        </a:extLst>
                      </p:cNvPr>
                      <p:cNvPicPr/>
                      <p:nvPr/>
                    </p:nvPicPr>
                    <p:blipFill>
                      <a:blip r:embed="rId4"/>
                      <a:stretch>
                        <a:fillRect/>
                      </a:stretch>
                    </p:blipFill>
                    <p:spPr>
                      <a:xfrm>
                        <a:off x="9674568" y="6216683"/>
                        <a:ext cx="1988043" cy="335157"/>
                      </a:xfrm>
                      <a:prstGeom prst="rect">
                        <a:avLst/>
                      </a:prstGeom>
                    </p:spPr>
                  </p:pic>
                </p:oleObj>
              </mc:Fallback>
            </mc:AlternateContent>
          </a:graphicData>
        </a:graphic>
      </p:graphicFrame>
    </p:spTree>
    <p:extLst>
      <p:ext uri="{BB962C8B-B14F-4D97-AF65-F5344CB8AC3E}">
        <p14:creationId xmlns:p14="http://schemas.microsoft.com/office/powerpoint/2010/main" val="109214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9612" y="156759"/>
            <a:ext cx="11572776" cy="800219"/>
          </a:xfrm>
          <a:prstGeom prst="rect">
            <a:avLst/>
          </a:prstGeom>
        </p:spPr>
        <p:txBody>
          <a:bodyPr wrap="square">
            <a:spAutoFit/>
          </a:bodyPr>
          <a:lstStyle/>
          <a:p>
            <a:pPr algn="ctr"/>
            <a:r>
              <a:rPr lang="ru-RU" sz="4600" b="1" dirty="0"/>
              <a:t>ИСТОЧНИКИ БЕСПЕРЕБОЙНОГО ПИТАНИЯ</a:t>
            </a:r>
          </a:p>
        </p:txBody>
      </p:sp>
      <p:sp>
        <p:nvSpPr>
          <p:cNvPr id="2" name="Прямоугольник 1">
            <a:extLst>
              <a:ext uri="{FF2B5EF4-FFF2-40B4-BE49-F238E27FC236}">
                <a16:creationId xmlns:a16="http://schemas.microsoft.com/office/drawing/2014/main" id="{F72585C5-FADB-45AA-B507-96ABC257477E}"/>
              </a:ext>
            </a:extLst>
          </p:cNvPr>
          <p:cNvSpPr/>
          <p:nvPr/>
        </p:nvSpPr>
        <p:spPr>
          <a:xfrm>
            <a:off x="6783840" y="1282508"/>
            <a:ext cx="1527982" cy="338554"/>
          </a:xfrm>
          <a:prstGeom prst="rect">
            <a:avLst/>
          </a:prstGeom>
        </p:spPr>
        <p:txBody>
          <a:bodyPr wrap="none">
            <a:spAutoFit/>
          </a:bodyPr>
          <a:lstStyle/>
          <a:p>
            <a:r>
              <a:rPr lang="ru-RU" sz="1600" b="1" dirty="0">
                <a:solidFill>
                  <a:srgbClr val="0092CA"/>
                </a:solidFill>
              </a:rPr>
              <a:t>ОСОБЕННОСТИ</a:t>
            </a:r>
          </a:p>
        </p:txBody>
      </p:sp>
      <p:sp>
        <p:nvSpPr>
          <p:cNvPr id="8" name="Прямоугольник 7">
            <a:extLst>
              <a:ext uri="{FF2B5EF4-FFF2-40B4-BE49-F238E27FC236}">
                <a16:creationId xmlns:a16="http://schemas.microsoft.com/office/drawing/2014/main" id="{263F6008-0586-4C0D-BCD2-58B8CCC29597}"/>
              </a:ext>
            </a:extLst>
          </p:cNvPr>
          <p:cNvSpPr/>
          <p:nvPr/>
        </p:nvSpPr>
        <p:spPr>
          <a:xfrm>
            <a:off x="532264" y="3473378"/>
            <a:ext cx="3086101" cy="338554"/>
          </a:xfrm>
          <a:prstGeom prst="rect">
            <a:avLst/>
          </a:prstGeom>
        </p:spPr>
        <p:txBody>
          <a:bodyPr wrap="none">
            <a:spAutoFit/>
          </a:bodyPr>
          <a:lstStyle/>
          <a:p>
            <a:r>
              <a:rPr lang="ru-RU" sz="1600" b="1" dirty="0">
                <a:solidFill>
                  <a:srgbClr val="0092CA"/>
                </a:solidFill>
              </a:rPr>
              <a:t>ТЕХНИЧЕСКИЕ ХАРАКТЕРИСТИКИ</a:t>
            </a:r>
          </a:p>
        </p:txBody>
      </p:sp>
      <p:sp>
        <p:nvSpPr>
          <p:cNvPr id="4" name="Прямоугольник 3">
            <a:extLst>
              <a:ext uri="{FF2B5EF4-FFF2-40B4-BE49-F238E27FC236}">
                <a16:creationId xmlns:a16="http://schemas.microsoft.com/office/drawing/2014/main" id="{A1E23EBF-5282-4640-9D5C-29023357EECD}"/>
              </a:ext>
            </a:extLst>
          </p:cNvPr>
          <p:cNvSpPr/>
          <p:nvPr/>
        </p:nvSpPr>
        <p:spPr>
          <a:xfrm>
            <a:off x="6787715" y="1621062"/>
            <a:ext cx="4952199" cy="1815882"/>
          </a:xfrm>
          <a:prstGeom prst="rect">
            <a:avLst/>
          </a:prstGeom>
        </p:spPr>
        <p:txBody>
          <a:bodyPr wrap="square">
            <a:spAutoFit/>
          </a:bodyPr>
          <a:lstStyle/>
          <a:p>
            <a:pPr marL="285750" indent="-285750">
              <a:buFont typeface="Arial" panose="020B0604020202020204" pitchFamily="34" charset="0"/>
              <a:buChar char="•"/>
            </a:pPr>
            <a:r>
              <a:rPr lang="ru-RU" sz="1400" dirty="0"/>
              <a:t>Подходит для питания </a:t>
            </a:r>
            <a:r>
              <a:rPr lang="ru-RU" sz="1400" b="1" dirty="0"/>
              <a:t>газовых котлов</a:t>
            </a:r>
          </a:p>
          <a:p>
            <a:pPr marL="285750" indent="-285750">
              <a:buFont typeface="Arial" panose="020B0604020202020204" pitchFamily="34" charset="0"/>
              <a:buChar char="•"/>
            </a:pPr>
            <a:r>
              <a:rPr lang="ru-RU" sz="1400" dirty="0"/>
              <a:t>Форма выходного напряжения чистый синус</a:t>
            </a:r>
          </a:p>
          <a:p>
            <a:pPr marL="285750" indent="-285750">
              <a:buFont typeface="Arial" panose="020B0604020202020204" pitchFamily="34" charset="0"/>
              <a:buChar char="•"/>
            </a:pPr>
            <a:r>
              <a:rPr lang="ru-RU" sz="1400" dirty="0"/>
              <a:t>Защита от перегрузки и короткого замыкания</a:t>
            </a:r>
          </a:p>
          <a:p>
            <a:pPr marL="285750" indent="-285750">
              <a:buFont typeface="Arial" panose="020B0604020202020204" pitchFamily="34" charset="0"/>
              <a:buChar char="•"/>
            </a:pPr>
            <a:r>
              <a:rPr lang="ru-RU" sz="1400" b="1" dirty="0"/>
              <a:t>Работает с любыми типами нагрузок</a:t>
            </a:r>
          </a:p>
          <a:p>
            <a:pPr marL="285750" indent="-285750">
              <a:buFont typeface="Arial" panose="020B0604020202020204" pitchFamily="34" charset="0"/>
              <a:buChar char="•"/>
            </a:pPr>
            <a:r>
              <a:rPr lang="ru-RU" sz="1400" dirty="0"/>
              <a:t>Подключение крокодилами к клеммам аккумуляторной батареи</a:t>
            </a:r>
          </a:p>
          <a:p>
            <a:pPr marL="285750" indent="-285750">
              <a:buFont typeface="Arial" panose="020B0604020202020204" pitchFamily="34" charset="0"/>
              <a:buChar char="•"/>
            </a:pPr>
            <a:r>
              <a:rPr lang="ru-RU" sz="1400" b="1" dirty="0"/>
              <a:t>Работает с внешней кислотной АКБ любого типа и емкости </a:t>
            </a:r>
          </a:p>
        </p:txBody>
      </p:sp>
      <p:sp>
        <p:nvSpPr>
          <p:cNvPr id="9" name="Прямоугольник 8">
            <a:extLst>
              <a:ext uri="{FF2B5EF4-FFF2-40B4-BE49-F238E27FC236}">
                <a16:creationId xmlns:a16="http://schemas.microsoft.com/office/drawing/2014/main" id="{6366017C-53B4-4798-897B-7FC52583DA7A}"/>
              </a:ext>
            </a:extLst>
          </p:cNvPr>
          <p:cNvSpPr/>
          <p:nvPr/>
        </p:nvSpPr>
        <p:spPr>
          <a:xfrm>
            <a:off x="529088" y="3811932"/>
            <a:ext cx="6073843" cy="2677656"/>
          </a:xfrm>
          <a:prstGeom prst="rect">
            <a:avLst/>
          </a:prstGeom>
        </p:spPr>
        <p:txBody>
          <a:bodyPr wrap="square">
            <a:spAutoFit/>
          </a:bodyPr>
          <a:lstStyle/>
          <a:p>
            <a:pPr defTabSz="2868613">
              <a:tabLst>
                <a:tab pos="5832475" algn="r"/>
              </a:tabLst>
            </a:pPr>
            <a:r>
              <a:rPr lang="ru-RU" sz="1400" dirty="0"/>
              <a:t>Тип ИБП:</a:t>
            </a:r>
            <a:r>
              <a:rPr lang="ru-RU" sz="1400" u="dotted" dirty="0"/>
              <a:t>	</a:t>
            </a:r>
            <a:r>
              <a:rPr lang="ru-RU" sz="1400" b="1" dirty="0"/>
              <a:t>Резервный (</a:t>
            </a:r>
            <a:r>
              <a:rPr lang="ru-RU" sz="1400" b="1" dirty="0" err="1"/>
              <a:t>Offline</a:t>
            </a:r>
            <a:r>
              <a:rPr lang="ru-RU" sz="1400" b="1" dirty="0"/>
              <a:t>)</a:t>
            </a:r>
          </a:p>
          <a:p>
            <a:pPr defTabSz="2868613">
              <a:tabLst>
                <a:tab pos="5832475" algn="r"/>
              </a:tabLst>
            </a:pPr>
            <a:r>
              <a:rPr lang="ru-RU" sz="1400" dirty="0"/>
              <a:t>Выходное напряжение при работе от АКБ:</a:t>
            </a:r>
            <a:r>
              <a:rPr lang="ru-RU" sz="1400" u="dotted" dirty="0"/>
              <a:t>	</a:t>
            </a:r>
            <a:r>
              <a:rPr lang="ru-RU" sz="1400" b="1" dirty="0"/>
              <a:t>220 В ± 5%, 50Гц</a:t>
            </a:r>
          </a:p>
          <a:p>
            <a:pPr defTabSz="2868613">
              <a:tabLst>
                <a:tab pos="5832475" algn="r"/>
              </a:tabLst>
            </a:pPr>
            <a:r>
              <a:rPr lang="ru-RU" sz="1400" dirty="0"/>
              <a:t>Форма выходного напряжения:</a:t>
            </a:r>
            <a:r>
              <a:rPr lang="ru-RU" sz="1400" u="dotted" dirty="0"/>
              <a:t>	</a:t>
            </a:r>
            <a:r>
              <a:rPr lang="ru-RU" sz="1400" b="1" dirty="0"/>
              <a:t>чистый синус</a:t>
            </a:r>
          </a:p>
          <a:p>
            <a:pPr defTabSz="2868613">
              <a:tabLst>
                <a:tab pos="5832475" algn="r"/>
              </a:tabLst>
            </a:pPr>
            <a:r>
              <a:rPr lang="ru-RU" sz="1400" dirty="0"/>
              <a:t>Время переключения между режимами:</a:t>
            </a:r>
            <a:r>
              <a:rPr lang="ru-RU" sz="1400" u="dotted" dirty="0"/>
              <a:t>	</a:t>
            </a:r>
            <a:r>
              <a:rPr lang="ru-RU" sz="1400" b="1" dirty="0"/>
              <a:t>0,02 с</a:t>
            </a:r>
          </a:p>
          <a:p>
            <a:pPr defTabSz="2868613">
              <a:tabLst>
                <a:tab pos="5832475" algn="r"/>
              </a:tabLst>
            </a:pPr>
            <a:r>
              <a:rPr lang="ru-RU" sz="1400" dirty="0"/>
              <a:t>КПД при работе от АКБ:</a:t>
            </a:r>
            <a:r>
              <a:rPr lang="ru-RU" sz="1400" u="dotted" dirty="0"/>
              <a:t>	</a:t>
            </a:r>
            <a:r>
              <a:rPr lang="ru-RU" sz="1400" b="1" dirty="0"/>
              <a:t>не менее 75%</a:t>
            </a:r>
          </a:p>
          <a:p>
            <a:pPr defTabSz="2868613">
              <a:tabLst>
                <a:tab pos="5832475" algn="r"/>
              </a:tabLst>
            </a:pPr>
            <a:r>
              <a:rPr lang="ru-RU" sz="1400" dirty="0" err="1"/>
              <a:t>Максимальне</a:t>
            </a:r>
            <a:r>
              <a:rPr lang="ru-RU" sz="1400" dirty="0"/>
              <a:t> напряжение входной сети:</a:t>
            </a:r>
            <a:r>
              <a:rPr lang="ru-RU" sz="1400" u="dotted"/>
              <a:t>	</a:t>
            </a:r>
            <a:r>
              <a:rPr lang="ru-RU" sz="1400" b="1"/>
              <a:t>280 </a:t>
            </a:r>
            <a:r>
              <a:rPr lang="ru-RU" sz="1400" b="1" dirty="0"/>
              <a:t>В</a:t>
            </a:r>
          </a:p>
          <a:p>
            <a:pPr defTabSz="2868613">
              <a:tabLst>
                <a:tab pos="5832475" algn="r"/>
              </a:tabLst>
            </a:pPr>
            <a:r>
              <a:rPr lang="ru-RU" sz="1400" dirty="0"/>
              <a:t>Рабочий диапазон зарядного устройства:</a:t>
            </a:r>
            <a:r>
              <a:rPr lang="ru-RU" sz="1400" u="dotted" dirty="0"/>
              <a:t>	</a:t>
            </a:r>
            <a:r>
              <a:rPr lang="ru-RU" sz="1400" b="1" dirty="0"/>
              <a:t>130-285 В</a:t>
            </a:r>
          </a:p>
          <a:p>
            <a:pPr defTabSz="2868613">
              <a:tabLst>
                <a:tab pos="5832475" algn="r"/>
              </a:tabLst>
            </a:pPr>
            <a:r>
              <a:rPr lang="ru-RU" sz="1400" dirty="0"/>
              <a:t>Защита от перегрузки и КЗ:</a:t>
            </a:r>
            <a:r>
              <a:rPr lang="ru-RU" sz="1400" u="dotted" dirty="0"/>
              <a:t>	</a:t>
            </a:r>
            <a:r>
              <a:rPr lang="ru-RU" sz="1400" b="1" u="dotted" dirty="0"/>
              <a:t>э</a:t>
            </a:r>
            <a:r>
              <a:rPr lang="ru-RU" sz="1400" b="1" dirty="0"/>
              <a:t>лектронная</a:t>
            </a:r>
          </a:p>
          <a:p>
            <a:pPr defTabSz="2868613">
              <a:tabLst>
                <a:tab pos="5832475" algn="r"/>
              </a:tabLst>
            </a:pPr>
            <a:r>
              <a:rPr lang="ru-RU" sz="1400" dirty="0"/>
              <a:t>Защита от перегрева:</a:t>
            </a:r>
            <a:r>
              <a:rPr lang="ru-RU" sz="1400" u="dotted" dirty="0"/>
              <a:t>	</a:t>
            </a:r>
            <a:r>
              <a:rPr lang="ru-RU" sz="1400" b="1" dirty="0"/>
              <a:t>вентилятор + принудительное выкл.</a:t>
            </a:r>
          </a:p>
          <a:p>
            <a:pPr defTabSz="2868613">
              <a:tabLst>
                <a:tab pos="5832475" algn="r"/>
              </a:tabLst>
            </a:pPr>
            <a:r>
              <a:rPr lang="ru-RU" sz="1400" dirty="0"/>
              <a:t>Защита от </a:t>
            </a:r>
            <a:r>
              <a:rPr lang="ru-RU" sz="1400" dirty="0" err="1"/>
              <a:t>переполюсовки</a:t>
            </a:r>
            <a:r>
              <a:rPr lang="ru-RU" sz="1400" dirty="0"/>
              <a:t> АКБ:</a:t>
            </a:r>
            <a:r>
              <a:rPr lang="ru-RU" sz="1400" u="dotted" dirty="0"/>
              <a:t>	</a:t>
            </a:r>
            <a:r>
              <a:rPr lang="ru-RU" sz="1400" b="1" dirty="0"/>
              <a:t>плавкий предохранитель</a:t>
            </a:r>
          </a:p>
          <a:p>
            <a:pPr defTabSz="2868613">
              <a:tabLst>
                <a:tab pos="5832475" algn="r"/>
              </a:tabLst>
            </a:pPr>
            <a:r>
              <a:rPr lang="ru-RU" sz="1400" dirty="0"/>
              <a:t>Защита аккумулятора от глубокого разряда:</a:t>
            </a:r>
            <a:r>
              <a:rPr lang="ru-RU" sz="1400" u="dotted" dirty="0"/>
              <a:t>	</a:t>
            </a:r>
            <a:r>
              <a:rPr lang="ru-RU" sz="1400" b="1" dirty="0"/>
              <a:t>есть</a:t>
            </a:r>
          </a:p>
          <a:p>
            <a:pPr defTabSz="2868613">
              <a:tabLst>
                <a:tab pos="5832475" algn="r"/>
              </a:tabLst>
            </a:pPr>
            <a:r>
              <a:rPr lang="ru-RU" sz="1400" dirty="0"/>
              <a:t>Рабочий диапазон температур, °С</a:t>
            </a:r>
            <a:r>
              <a:rPr lang="ru-RU" sz="1400" u="dotted" dirty="0"/>
              <a:t>	</a:t>
            </a:r>
            <a:r>
              <a:rPr lang="ru-RU" sz="1400" b="1" dirty="0"/>
              <a:t>от 0°С до +35°С</a:t>
            </a:r>
          </a:p>
        </p:txBody>
      </p:sp>
      <p:pic>
        <p:nvPicPr>
          <p:cNvPr id="10" name="Рисунок 9">
            <a:extLst>
              <a:ext uri="{FF2B5EF4-FFF2-40B4-BE49-F238E27FC236}">
                <a16:creationId xmlns:a16="http://schemas.microsoft.com/office/drawing/2014/main" id="{C95EDE81-8F21-40CC-B087-66AB95F3C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461" y="3723636"/>
            <a:ext cx="4441275" cy="2339808"/>
          </a:xfrm>
          <a:prstGeom prst="rect">
            <a:avLst/>
          </a:prstGeom>
        </p:spPr>
      </p:pic>
      <p:pic>
        <p:nvPicPr>
          <p:cNvPr id="12" name="Рисунок 11">
            <a:extLst>
              <a:ext uri="{FF2B5EF4-FFF2-40B4-BE49-F238E27FC236}">
                <a16:creationId xmlns:a16="http://schemas.microsoft.com/office/drawing/2014/main" id="{1A5195F6-58D3-4618-8E3D-7E61DDF3E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34" y="1291053"/>
            <a:ext cx="3757087" cy="1928226"/>
          </a:xfrm>
          <a:prstGeom prst="rect">
            <a:avLst/>
          </a:prstGeom>
        </p:spPr>
      </p:pic>
      <p:graphicFrame>
        <p:nvGraphicFramePr>
          <p:cNvPr id="13" name="Объект 12">
            <a:extLst>
              <a:ext uri="{FF2B5EF4-FFF2-40B4-BE49-F238E27FC236}">
                <a16:creationId xmlns:a16="http://schemas.microsoft.com/office/drawing/2014/main" id="{466FEFD6-DD48-4AB4-A97B-2331E1EBE876}"/>
              </a:ext>
            </a:extLst>
          </p:cNvPr>
          <p:cNvGraphicFramePr>
            <a:graphicFrameLocks noChangeAspect="1"/>
          </p:cNvGraphicFramePr>
          <p:nvPr>
            <p:extLst>
              <p:ext uri="{D42A27DB-BD31-4B8C-83A1-F6EECF244321}">
                <p14:modId xmlns:p14="http://schemas.microsoft.com/office/powerpoint/2010/main" val="3260689209"/>
              </p:ext>
            </p:extLst>
          </p:nvPr>
        </p:nvGraphicFramePr>
        <p:xfrm>
          <a:off x="9674568" y="6216683"/>
          <a:ext cx="1988043" cy="335157"/>
        </p:xfrm>
        <a:graphic>
          <a:graphicData uri="http://schemas.openxmlformats.org/presentationml/2006/ole">
            <mc:AlternateContent xmlns:mc="http://schemas.openxmlformats.org/markup-compatibility/2006">
              <mc:Choice xmlns:v="urn:schemas-microsoft-com:vml" Requires="v">
                <p:oleObj spid="_x0000_s3098" name="CorelDRAW" r:id="rId5" imgW="1516682" imgH="255814" progId="CorelDraw.Graphic.21">
                  <p:embed/>
                </p:oleObj>
              </mc:Choice>
              <mc:Fallback>
                <p:oleObj name="CorelDRAW" r:id="rId5" imgW="1516682" imgH="255814" progId="CorelDraw.Graphic.21">
                  <p:embed/>
                  <p:pic>
                    <p:nvPicPr>
                      <p:cNvPr id="13" name="Объект 12">
                        <a:extLst>
                          <a:ext uri="{FF2B5EF4-FFF2-40B4-BE49-F238E27FC236}">
                            <a16:creationId xmlns:a16="http://schemas.microsoft.com/office/drawing/2014/main" id="{A42D6AF6-DCFF-40DA-9ACC-43C215432BB9}"/>
                          </a:ext>
                        </a:extLst>
                      </p:cNvPr>
                      <p:cNvPicPr/>
                      <p:nvPr/>
                    </p:nvPicPr>
                    <p:blipFill>
                      <a:blip r:embed="rId6"/>
                      <a:stretch>
                        <a:fillRect/>
                      </a:stretch>
                    </p:blipFill>
                    <p:spPr>
                      <a:xfrm>
                        <a:off x="9674568" y="6216683"/>
                        <a:ext cx="1988043" cy="335157"/>
                      </a:xfrm>
                      <a:prstGeom prst="rect">
                        <a:avLst/>
                      </a:prstGeom>
                    </p:spPr>
                  </p:pic>
                </p:oleObj>
              </mc:Fallback>
            </mc:AlternateContent>
          </a:graphicData>
        </a:graphic>
      </p:graphicFrame>
    </p:spTree>
    <p:extLst>
      <p:ext uri="{BB962C8B-B14F-4D97-AF65-F5344CB8AC3E}">
        <p14:creationId xmlns:p14="http://schemas.microsoft.com/office/powerpoint/2010/main" val="74358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9612" y="156759"/>
            <a:ext cx="11572776" cy="800219"/>
          </a:xfrm>
          <a:prstGeom prst="rect">
            <a:avLst/>
          </a:prstGeom>
        </p:spPr>
        <p:txBody>
          <a:bodyPr wrap="square">
            <a:spAutoFit/>
          </a:bodyPr>
          <a:lstStyle/>
          <a:p>
            <a:pPr algn="ctr"/>
            <a:r>
              <a:rPr lang="ru-RU" sz="4600" b="1" dirty="0"/>
              <a:t>ИСТОЧНИКИ БЕСПЕРЕБОЙНОГО ПИТАНИЯ</a:t>
            </a:r>
          </a:p>
        </p:txBody>
      </p:sp>
      <p:sp>
        <p:nvSpPr>
          <p:cNvPr id="2" name="Прямоугольник 1">
            <a:extLst>
              <a:ext uri="{FF2B5EF4-FFF2-40B4-BE49-F238E27FC236}">
                <a16:creationId xmlns:a16="http://schemas.microsoft.com/office/drawing/2014/main" id="{F72585C5-FADB-45AA-B507-96ABC257477E}"/>
              </a:ext>
            </a:extLst>
          </p:cNvPr>
          <p:cNvSpPr/>
          <p:nvPr/>
        </p:nvSpPr>
        <p:spPr>
          <a:xfrm>
            <a:off x="502405" y="1159561"/>
            <a:ext cx="4603824" cy="338554"/>
          </a:xfrm>
          <a:prstGeom prst="rect">
            <a:avLst/>
          </a:prstGeom>
        </p:spPr>
        <p:txBody>
          <a:bodyPr wrap="none">
            <a:spAutoFit/>
          </a:bodyPr>
          <a:lstStyle/>
          <a:p>
            <a:r>
              <a:rPr lang="ru-RU" sz="1600" b="1" dirty="0">
                <a:solidFill>
                  <a:srgbClr val="0092CA"/>
                </a:solidFill>
              </a:rPr>
              <a:t>ОПИСАНИЕ ОСНОВНЫХ ЭЛЕМЕНТОВ УСТРОЙСТВА</a:t>
            </a:r>
          </a:p>
        </p:txBody>
      </p:sp>
      <p:pic>
        <p:nvPicPr>
          <p:cNvPr id="11" name="Рисунок 10">
            <a:extLst>
              <a:ext uri="{FF2B5EF4-FFF2-40B4-BE49-F238E27FC236}">
                <a16:creationId xmlns:a16="http://schemas.microsoft.com/office/drawing/2014/main" id="{D75A4B1F-F163-42EF-855D-25038E636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88" y="1502094"/>
            <a:ext cx="11160507" cy="4513697"/>
          </a:xfrm>
          <a:prstGeom prst="rect">
            <a:avLst/>
          </a:prstGeom>
        </p:spPr>
      </p:pic>
      <p:graphicFrame>
        <p:nvGraphicFramePr>
          <p:cNvPr id="13" name="Объект 12">
            <a:extLst>
              <a:ext uri="{FF2B5EF4-FFF2-40B4-BE49-F238E27FC236}">
                <a16:creationId xmlns:a16="http://schemas.microsoft.com/office/drawing/2014/main" id="{9C1BCE84-DCFC-416C-B66F-C8E629745AA3}"/>
              </a:ext>
            </a:extLst>
          </p:cNvPr>
          <p:cNvGraphicFramePr>
            <a:graphicFrameLocks noChangeAspect="1"/>
          </p:cNvGraphicFramePr>
          <p:nvPr>
            <p:extLst>
              <p:ext uri="{D42A27DB-BD31-4B8C-83A1-F6EECF244321}">
                <p14:modId xmlns:p14="http://schemas.microsoft.com/office/powerpoint/2010/main" val="3260689209"/>
              </p:ext>
            </p:extLst>
          </p:nvPr>
        </p:nvGraphicFramePr>
        <p:xfrm>
          <a:off x="9674568" y="6216683"/>
          <a:ext cx="1988043" cy="335157"/>
        </p:xfrm>
        <a:graphic>
          <a:graphicData uri="http://schemas.openxmlformats.org/presentationml/2006/ole">
            <mc:AlternateContent xmlns:mc="http://schemas.openxmlformats.org/markup-compatibility/2006">
              <mc:Choice xmlns:v="urn:schemas-microsoft-com:vml" Requires="v">
                <p:oleObj spid="_x0000_s4120" name="CorelDRAW" r:id="rId4" imgW="1516682" imgH="255814" progId="CorelDraw.Graphic.21">
                  <p:embed/>
                </p:oleObj>
              </mc:Choice>
              <mc:Fallback>
                <p:oleObj name="CorelDRAW" r:id="rId4" imgW="1516682" imgH="255814" progId="CorelDraw.Graphic.21">
                  <p:embed/>
                  <p:pic>
                    <p:nvPicPr>
                      <p:cNvPr id="13" name="Объект 12">
                        <a:extLst>
                          <a:ext uri="{FF2B5EF4-FFF2-40B4-BE49-F238E27FC236}">
                            <a16:creationId xmlns:a16="http://schemas.microsoft.com/office/drawing/2014/main" id="{A42D6AF6-DCFF-40DA-9ACC-43C215432BB9}"/>
                          </a:ext>
                        </a:extLst>
                      </p:cNvPr>
                      <p:cNvPicPr/>
                      <p:nvPr/>
                    </p:nvPicPr>
                    <p:blipFill>
                      <a:blip r:embed="rId5"/>
                      <a:stretch>
                        <a:fillRect/>
                      </a:stretch>
                    </p:blipFill>
                    <p:spPr>
                      <a:xfrm>
                        <a:off x="9674568" y="6216683"/>
                        <a:ext cx="1988043" cy="335157"/>
                      </a:xfrm>
                      <a:prstGeom prst="rect">
                        <a:avLst/>
                      </a:prstGeom>
                    </p:spPr>
                  </p:pic>
                </p:oleObj>
              </mc:Fallback>
            </mc:AlternateContent>
          </a:graphicData>
        </a:graphic>
      </p:graphicFrame>
    </p:spTree>
    <p:extLst>
      <p:ext uri="{BB962C8B-B14F-4D97-AF65-F5344CB8AC3E}">
        <p14:creationId xmlns:p14="http://schemas.microsoft.com/office/powerpoint/2010/main" val="10248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9612" y="156759"/>
            <a:ext cx="11572776" cy="800219"/>
          </a:xfrm>
          <a:prstGeom prst="rect">
            <a:avLst/>
          </a:prstGeom>
        </p:spPr>
        <p:txBody>
          <a:bodyPr wrap="square">
            <a:spAutoFit/>
          </a:bodyPr>
          <a:lstStyle/>
          <a:p>
            <a:pPr algn="ctr"/>
            <a:r>
              <a:rPr lang="ru-RU" sz="4600" b="1" dirty="0"/>
              <a:t>ИСТОЧНИКИ БЕСПЕРЕБОЙНОГО ПИТАНИЯ</a:t>
            </a:r>
          </a:p>
        </p:txBody>
      </p:sp>
      <p:sp>
        <p:nvSpPr>
          <p:cNvPr id="2" name="Прямоугольник 1">
            <a:extLst>
              <a:ext uri="{FF2B5EF4-FFF2-40B4-BE49-F238E27FC236}">
                <a16:creationId xmlns:a16="http://schemas.microsoft.com/office/drawing/2014/main" id="{F72585C5-FADB-45AA-B507-96ABC257477E}"/>
              </a:ext>
            </a:extLst>
          </p:cNvPr>
          <p:cNvSpPr/>
          <p:nvPr/>
        </p:nvSpPr>
        <p:spPr>
          <a:xfrm>
            <a:off x="502405" y="1159561"/>
            <a:ext cx="2565189" cy="338554"/>
          </a:xfrm>
          <a:prstGeom prst="rect">
            <a:avLst/>
          </a:prstGeom>
        </p:spPr>
        <p:txBody>
          <a:bodyPr wrap="none">
            <a:spAutoFit/>
          </a:bodyPr>
          <a:lstStyle/>
          <a:p>
            <a:r>
              <a:rPr lang="ru-RU" sz="1600" b="1" dirty="0">
                <a:solidFill>
                  <a:srgbClr val="0092CA"/>
                </a:solidFill>
              </a:rPr>
              <a:t>БЛОК-СХЕМА УСТРОЙСТВА</a:t>
            </a:r>
          </a:p>
        </p:txBody>
      </p:sp>
      <p:pic>
        <p:nvPicPr>
          <p:cNvPr id="4" name="Рисунок 3">
            <a:extLst>
              <a:ext uri="{FF2B5EF4-FFF2-40B4-BE49-F238E27FC236}">
                <a16:creationId xmlns:a16="http://schemas.microsoft.com/office/drawing/2014/main" id="{60FE6F7B-CFF1-4578-A0E0-D519C9EA6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01" y="1953928"/>
            <a:ext cx="6233112" cy="4066794"/>
          </a:xfrm>
          <a:prstGeom prst="rect">
            <a:avLst/>
          </a:prstGeom>
        </p:spPr>
      </p:pic>
      <p:graphicFrame>
        <p:nvGraphicFramePr>
          <p:cNvPr id="5" name="Объект 4">
            <a:extLst>
              <a:ext uri="{FF2B5EF4-FFF2-40B4-BE49-F238E27FC236}">
                <a16:creationId xmlns:a16="http://schemas.microsoft.com/office/drawing/2014/main" id="{5F406DDF-A037-4C53-8045-6719D1472D8E}"/>
              </a:ext>
            </a:extLst>
          </p:cNvPr>
          <p:cNvGraphicFramePr>
            <a:graphicFrameLocks noChangeAspect="1"/>
          </p:cNvGraphicFramePr>
          <p:nvPr>
            <p:extLst>
              <p:ext uri="{D42A27DB-BD31-4B8C-83A1-F6EECF244321}">
                <p14:modId xmlns:p14="http://schemas.microsoft.com/office/powerpoint/2010/main" val="2625223122"/>
              </p:ext>
            </p:extLst>
          </p:nvPr>
        </p:nvGraphicFramePr>
        <p:xfrm>
          <a:off x="7151723" y="1768290"/>
          <a:ext cx="4418976" cy="1660710"/>
        </p:xfrm>
        <a:graphic>
          <a:graphicData uri="http://schemas.openxmlformats.org/presentationml/2006/ole">
            <mc:AlternateContent xmlns:mc="http://schemas.openxmlformats.org/markup-compatibility/2006">
              <mc:Choice xmlns:v="urn:schemas-microsoft-com:vml" Requires="v">
                <p:oleObj spid="_x0000_s5165" name="CorelDRAW" r:id="rId4" imgW="2927986" imgH="1100546" progId="CorelDraw.Graphic.21">
                  <p:embed/>
                </p:oleObj>
              </mc:Choice>
              <mc:Fallback>
                <p:oleObj name="CorelDRAW" r:id="rId4" imgW="2927986" imgH="1100546" progId="CorelDraw.Graphic.21">
                  <p:embed/>
                  <p:pic>
                    <p:nvPicPr>
                      <p:cNvPr id="0" name=""/>
                      <p:cNvPicPr/>
                      <p:nvPr/>
                    </p:nvPicPr>
                    <p:blipFill>
                      <a:blip r:embed="rId5"/>
                      <a:stretch>
                        <a:fillRect/>
                      </a:stretch>
                    </p:blipFill>
                    <p:spPr>
                      <a:xfrm>
                        <a:off x="7151723" y="1768290"/>
                        <a:ext cx="4418976" cy="1660710"/>
                      </a:xfrm>
                      <a:prstGeom prst="rect">
                        <a:avLst/>
                      </a:prstGeom>
                    </p:spPr>
                  </p:pic>
                </p:oleObj>
              </mc:Fallback>
            </mc:AlternateContent>
          </a:graphicData>
        </a:graphic>
      </p:graphicFrame>
      <p:sp>
        <p:nvSpPr>
          <p:cNvPr id="9" name="Прямоугольник 8">
            <a:extLst>
              <a:ext uri="{FF2B5EF4-FFF2-40B4-BE49-F238E27FC236}">
                <a16:creationId xmlns:a16="http://schemas.microsoft.com/office/drawing/2014/main" id="{B1DD6214-A583-4951-9510-B351F5FD4A92}"/>
              </a:ext>
            </a:extLst>
          </p:cNvPr>
          <p:cNvSpPr/>
          <p:nvPr/>
        </p:nvSpPr>
        <p:spPr>
          <a:xfrm>
            <a:off x="7151723" y="1159561"/>
            <a:ext cx="2790444" cy="338554"/>
          </a:xfrm>
          <a:prstGeom prst="rect">
            <a:avLst/>
          </a:prstGeom>
        </p:spPr>
        <p:txBody>
          <a:bodyPr wrap="none">
            <a:spAutoFit/>
          </a:bodyPr>
          <a:lstStyle/>
          <a:p>
            <a:r>
              <a:rPr lang="ru-RU" sz="1600" b="1" dirty="0">
                <a:solidFill>
                  <a:srgbClr val="0092CA"/>
                </a:solidFill>
              </a:rPr>
              <a:t>ПОДКЛЮЧЕНИЕ УСТРОЙСТВА</a:t>
            </a:r>
          </a:p>
        </p:txBody>
      </p:sp>
      <p:sp>
        <p:nvSpPr>
          <p:cNvPr id="8" name="Прямоугольник 7">
            <a:extLst>
              <a:ext uri="{FF2B5EF4-FFF2-40B4-BE49-F238E27FC236}">
                <a16:creationId xmlns:a16="http://schemas.microsoft.com/office/drawing/2014/main" id="{B7AE304F-D5F0-45D2-9F53-0C2E6FF5A7C7}"/>
              </a:ext>
            </a:extLst>
          </p:cNvPr>
          <p:cNvSpPr/>
          <p:nvPr/>
        </p:nvSpPr>
        <p:spPr>
          <a:xfrm>
            <a:off x="7151723" y="3664159"/>
            <a:ext cx="4418976" cy="646331"/>
          </a:xfrm>
          <a:prstGeom prst="rect">
            <a:avLst/>
          </a:prstGeom>
        </p:spPr>
        <p:txBody>
          <a:bodyPr wrap="square">
            <a:spAutoFit/>
          </a:bodyPr>
          <a:lstStyle/>
          <a:p>
            <a:pPr algn="ctr"/>
            <a:r>
              <a:rPr lang="ru-RU" dirty="0"/>
              <a:t>Внимание! Для работы</a:t>
            </a:r>
          </a:p>
          <a:p>
            <a:pPr algn="ctr"/>
            <a:r>
              <a:rPr lang="ru-RU" dirty="0"/>
              <a:t>необходима внешняя АКБ.</a:t>
            </a:r>
          </a:p>
        </p:txBody>
      </p:sp>
      <p:graphicFrame>
        <p:nvGraphicFramePr>
          <p:cNvPr id="12" name="Объект 11">
            <a:extLst>
              <a:ext uri="{FF2B5EF4-FFF2-40B4-BE49-F238E27FC236}">
                <a16:creationId xmlns:a16="http://schemas.microsoft.com/office/drawing/2014/main" id="{A5011C88-5FFC-4C5B-AC5E-2C11AF3EF890}"/>
              </a:ext>
            </a:extLst>
          </p:cNvPr>
          <p:cNvGraphicFramePr>
            <a:graphicFrameLocks noChangeAspect="1"/>
          </p:cNvGraphicFramePr>
          <p:nvPr>
            <p:extLst>
              <p:ext uri="{D42A27DB-BD31-4B8C-83A1-F6EECF244321}">
                <p14:modId xmlns:p14="http://schemas.microsoft.com/office/powerpoint/2010/main" val="3260689209"/>
              </p:ext>
            </p:extLst>
          </p:nvPr>
        </p:nvGraphicFramePr>
        <p:xfrm>
          <a:off x="9674568" y="6216683"/>
          <a:ext cx="1988043" cy="335157"/>
        </p:xfrm>
        <a:graphic>
          <a:graphicData uri="http://schemas.openxmlformats.org/presentationml/2006/ole">
            <mc:AlternateContent xmlns:mc="http://schemas.openxmlformats.org/markup-compatibility/2006">
              <mc:Choice xmlns:v="urn:schemas-microsoft-com:vml" Requires="v">
                <p:oleObj spid="_x0000_s5166" name="CorelDRAW" r:id="rId6" imgW="1516682" imgH="255814" progId="CorelDraw.Graphic.21">
                  <p:embed/>
                </p:oleObj>
              </mc:Choice>
              <mc:Fallback>
                <p:oleObj name="CorelDRAW" r:id="rId6" imgW="1516682" imgH="255814" progId="CorelDraw.Graphic.21">
                  <p:embed/>
                  <p:pic>
                    <p:nvPicPr>
                      <p:cNvPr id="13" name="Объект 12">
                        <a:extLst>
                          <a:ext uri="{FF2B5EF4-FFF2-40B4-BE49-F238E27FC236}">
                            <a16:creationId xmlns:a16="http://schemas.microsoft.com/office/drawing/2014/main" id="{A42D6AF6-DCFF-40DA-9ACC-43C215432BB9}"/>
                          </a:ext>
                        </a:extLst>
                      </p:cNvPr>
                      <p:cNvPicPr/>
                      <p:nvPr/>
                    </p:nvPicPr>
                    <p:blipFill>
                      <a:blip r:embed="rId7"/>
                      <a:stretch>
                        <a:fillRect/>
                      </a:stretch>
                    </p:blipFill>
                    <p:spPr>
                      <a:xfrm>
                        <a:off x="9674568" y="6216683"/>
                        <a:ext cx="1988043" cy="335157"/>
                      </a:xfrm>
                      <a:prstGeom prst="rect">
                        <a:avLst/>
                      </a:prstGeom>
                    </p:spPr>
                  </p:pic>
                </p:oleObj>
              </mc:Fallback>
            </mc:AlternateContent>
          </a:graphicData>
        </a:graphic>
      </p:graphicFrame>
    </p:spTree>
    <p:extLst>
      <p:ext uri="{BB962C8B-B14F-4D97-AF65-F5344CB8AC3E}">
        <p14:creationId xmlns:p14="http://schemas.microsoft.com/office/powerpoint/2010/main" val="427574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9612" y="156759"/>
            <a:ext cx="11572776" cy="800219"/>
          </a:xfrm>
          <a:prstGeom prst="rect">
            <a:avLst/>
          </a:prstGeom>
        </p:spPr>
        <p:txBody>
          <a:bodyPr wrap="square">
            <a:spAutoFit/>
          </a:bodyPr>
          <a:lstStyle/>
          <a:p>
            <a:pPr algn="ctr"/>
            <a:r>
              <a:rPr lang="ru-RU" sz="4600" b="1" dirty="0"/>
              <a:t>ИСТОЧНИКИ БЕСПЕРЕБОЙНОГО ПИТАНИЯ</a:t>
            </a:r>
          </a:p>
        </p:txBody>
      </p:sp>
      <p:sp>
        <p:nvSpPr>
          <p:cNvPr id="2" name="Прямоугольник 1">
            <a:extLst>
              <a:ext uri="{FF2B5EF4-FFF2-40B4-BE49-F238E27FC236}">
                <a16:creationId xmlns:a16="http://schemas.microsoft.com/office/drawing/2014/main" id="{F72585C5-FADB-45AA-B507-96ABC257477E}"/>
              </a:ext>
            </a:extLst>
          </p:cNvPr>
          <p:cNvSpPr/>
          <p:nvPr/>
        </p:nvSpPr>
        <p:spPr>
          <a:xfrm>
            <a:off x="502405" y="1159561"/>
            <a:ext cx="4223207" cy="338554"/>
          </a:xfrm>
          <a:prstGeom prst="rect">
            <a:avLst/>
          </a:prstGeom>
        </p:spPr>
        <p:txBody>
          <a:bodyPr wrap="none">
            <a:spAutoFit/>
          </a:bodyPr>
          <a:lstStyle/>
          <a:p>
            <a:r>
              <a:rPr lang="ru-RU" sz="1600" b="1" dirty="0">
                <a:solidFill>
                  <a:srgbClr val="0092CA"/>
                </a:solidFill>
              </a:rPr>
              <a:t>ОТЛИЧИЯ ОТ ИБП ДРУГИХ ПРОИЗВОДИТЕЛЕЙ</a:t>
            </a:r>
          </a:p>
        </p:txBody>
      </p:sp>
      <p:pic>
        <p:nvPicPr>
          <p:cNvPr id="10" name="Рисунок 9">
            <a:extLst>
              <a:ext uri="{FF2B5EF4-FFF2-40B4-BE49-F238E27FC236}">
                <a16:creationId xmlns:a16="http://schemas.microsoft.com/office/drawing/2014/main" id="{9FC2D597-CD52-4808-B98B-8530FADFA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757" y="1639498"/>
            <a:ext cx="1855721" cy="1587355"/>
          </a:xfrm>
          <a:prstGeom prst="rect">
            <a:avLst/>
          </a:prstGeom>
        </p:spPr>
      </p:pic>
      <p:pic>
        <p:nvPicPr>
          <p:cNvPr id="12" name="Рисунок 11">
            <a:extLst>
              <a:ext uri="{FF2B5EF4-FFF2-40B4-BE49-F238E27FC236}">
                <a16:creationId xmlns:a16="http://schemas.microsoft.com/office/drawing/2014/main" id="{FB1885F8-C46B-47EF-BE6F-79C88931A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996" y="1700698"/>
            <a:ext cx="2970998" cy="1526155"/>
          </a:xfrm>
          <a:prstGeom prst="rect">
            <a:avLst/>
          </a:prstGeom>
        </p:spPr>
      </p:pic>
      <p:sp>
        <p:nvSpPr>
          <p:cNvPr id="13" name="Прямоугольник 12">
            <a:extLst>
              <a:ext uri="{FF2B5EF4-FFF2-40B4-BE49-F238E27FC236}">
                <a16:creationId xmlns:a16="http://schemas.microsoft.com/office/drawing/2014/main" id="{A97E5CC2-832C-47A5-B117-6E42B5A707C8}"/>
              </a:ext>
            </a:extLst>
          </p:cNvPr>
          <p:cNvSpPr/>
          <p:nvPr/>
        </p:nvSpPr>
        <p:spPr>
          <a:xfrm>
            <a:off x="1740663" y="3325789"/>
            <a:ext cx="2244525" cy="369332"/>
          </a:xfrm>
          <a:prstGeom prst="rect">
            <a:avLst/>
          </a:prstGeom>
        </p:spPr>
        <p:txBody>
          <a:bodyPr wrap="none">
            <a:spAutoFit/>
          </a:bodyPr>
          <a:lstStyle/>
          <a:p>
            <a:r>
              <a:rPr lang="ru-RU" b="1" dirty="0"/>
              <a:t>ТИПОВОЙ ИБП (UPS)</a:t>
            </a:r>
          </a:p>
        </p:txBody>
      </p:sp>
      <p:sp>
        <p:nvSpPr>
          <p:cNvPr id="14" name="Прямоугольник 13">
            <a:extLst>
              <a:ext uri="{FF2B5EF4-FFF2-40B4-BE49-F238E27FC236}">
                <a16:creationId xmlns:a16="http://schemas.microsoft.com/office/drawing/2014/main" id="{A2CFC0A5-8DC2-4C98-8DB5-FC65C4420064}"/>
              </a:ext>
            </a:extLst>
          </p:cNvPr>
          <p:cNvSpPr/>
          <p:nvPr/>
        </p:nvSpPr>
        <p:spPr>
          <a:xfrm>
            <a:off x="7994660" y="3323383"/>
            <a:ext cx="1592103" cy="369332"/>
          </a:xfrm>
          <a:prstGeom prst="rect">
            <a:avLst/>
          </a:prstGeom>
        </p:spPr>
        <p:txBody>
          <a:bodyPr wrap="none">
            <a:spAutoFit/>
          </a:bodyPr>
          <a:lstStyle/>
          <a:p>
            <a:r>
              <a:rPr lang="ru-RU" b="1" dirty="0"/>
              <a:t>ИБП ВЫМПЕЛ</a:t>
            </a:r>
          </a:p>
        </p:txBody>
      </p:sp>
      <p:sp>
        <p:nvSpPr>
          <p:cNvPr id="15" name="Прямоугольник 14">
            <a:extLst>
              <a:ext uri="{FF2B5EF4-FFF2-40B4-BE49-F238E27FC236}">
                <a16:creationId xmlns:a16="http://schemas.microsoft.com/office/drawing/2014/main" id="{9A05D276-BC39-4481-8FC9-6B924BA96B2A}"/>
              </a:ext>
            </a:extLst>
          </p:cNvPr>
          <p:cNvSpPr/>
          <p:nvPr/>
        </p:nvSpPr>
        <p:spPr>
          <a:xfrm>
            <a:off x="502405" y="3692715"/>
            <a:ext cx="5327596" cy="2246769"/>
          </a:xfrm>
          <a:prstGeom prst="rect">
            <a:avLst/>
          </a:prstGeom>
        </p:spPr>
        <p:txBody>
          <a:bodyPr wrap="square">
            <a:spAutoFit/>
          </a:bodyPr>
          <a:lstStyle/>
          <a:p>
            <a:pPr marL="285750" indent="-285750">
              <a:buFont typeface="Arial" panose="020B0604020202020204" pitchFamily="34" charset="0"/>
              <a:buChar char="•"/>
            </a:pPr>
            <a:r>
              <a:rPr lang="ru-RU" sz="1400" b="1" dirty="0">
                <a:solidFill>
                  <a:srgbClr val="FF0000"/>
                </a:solidFill>
              </a:rPr>
              <a:t>Форма выходного напряжения модифицированный синус</a:t>
            </a:r>
          </a:p>
          <a:p>
            <a:pPr marL="285750" indent="-285750">
              <a:buFont typeface="Arial" panose="020B0604020202020204" pitchFamily="34" charset="0"/>
              <a:buChar char="•"/>
            </a:pPr>
            <a:r>
              <a:rPr lang="ru-RU" sz="1400" dirty="0"/>
              <a:t>Защита от перегрузки и короткого замыкания</a:t>
            </a:r>
          </a:p>
          <a:p>
            <a:pPr marL="285750" indent="-285750">
              <a:buFont typeface="Arial" panose="020B0604020202020204" pitchFamily="34" charset="0"/>
              <a:buChar char="•"/>
            </a:pPr>
            <a:r>
              <a:rPr lang="ru-RU" sz="1400" b="1" dirty="0">
                <a:solidFill>
                  <a:srgbClr val="FF0000"/>
                </a:solidFill>
              </a:rPr>
              <a:t>Не работает с индуктивными типами нагрузок</a:t>
            </a:r>
          </a:p>
          <a:p>
            <a:pPr marL="285750" indent="-285750">
              <a:buFont typeface="Arial" panose="020B0604020202020204" pitchFamily="34" charset="0"/>
              <a:buChar char="•"/>
            </a:pPr>
            <a:r>
              <a:rPr lang="ru-RU" sz="1400" dirty="0"/>
              <a:t>Подходит для бесперебойного (автономного) питания компьютерной и офисной оргтехники.</a:t>
            </a:r>
          </a:p>
          <a:p>
            <a:pPr marL="285750" indent="-285750">
              <a:buFont typeface="Arial" panose="020B0604020202020204" pitchFamily="34" charset="0"/>
              <a:buChar char="•"/>
            </a:pPr>
            <a:r>
              <a:rPr lang="ru-RU" sz="1400" b="1" dirty="0">
                <a:solidFill>
                  <a:srgbClr val="FF0000"/>
                </a:solidFill>
              </a:rPr>
              <a:t>Работает с встроенной кислотной АКБ конкретного типа и емкости (расходный материал)</a:t>
            </a:r>
          </a:p>
          <a:p>
            <a:pPr marL="285750" indent="-285750">
              <a:buFont typeface="Arial" panose="020B0604020202020204" pitchFamily="34" charset="0"/>
              <a:buChar char="•"/>
            </a:pPr>
            <a:r>
              <a:rPr lang="ru-RU" sz="1400" dirty="0"/>
              <a:t>«Бытовое» исполнение корпуса (пластик)</a:t>
            </a:r>
          </a:p>
          <a:p>
            <a:pPr marL="285750" indent="-285750">
              <a:buFont typeface="Arial" panose="020B0604020202020204" pitchFamily="34" charset="0"/>
              <a:buChar char="•"/>
            </a:pPr>
            <a:r>
              <a:rPr lang="ru-RU" sz="1400" b="1" dirty="0">
                <a:solidFill>
                  <a:srgbClr val="FF0000"/>
                </a:solidFill>
              </a:rPr>
              <a:t>Маленькая емкость встроенной АКБ, короткое время автономной работы (при отсутствии входной сети 220В)</a:t>
            </a:r>
          </a:p>
        </p:txBody>
      </p:sp>
      <p:sp>
        <p:nvSpPr>
          <p:cNvPr id="16" name="Прямоугольник 15">
            <a:extLst>
              <a:ext uri="{FF2B5EF4-FFF2-40B4-BE49-F238E27FC236}">
                <a16:creationId xmlns:a16="http://schemas.microsoft.com/office/drawing/2014/main" id="{F7738071-509C-4756-9C45-C6666A90FD08}"/>
              </a:ext>
            </a:extLst>
          </p:cNvPr>
          <p:cNvSpPr/>
          <p:nvPr/>
        </p:nvSpPr>
        <p:spPr>
          <a:xfrm>
            <a:off x="6362001" y="3692715"/>
            <a:ext cx="5377913" cy="2246769"/>
          </a:xfrm>
          <a:prstGeom prst="rect">
            <a:avLst/>
          </a:prstGeom>
        </p:spPr>
        <p:txBody>
          <a:bodyPr wrap="square">
            <a:spAutoFit/>
          </a:bodyPr>
          <a:lstStyle/>
          <a:p>
            <a:pPr marL="285750" indent="-285750">
              <a:buFont typeface="Arial" panose="020B0604020202020204" pitchFamily="34" charset="0"/>
              <a:buChar char="•"/>
            </a:pPr>
            <a:r>
              <a:rPr lang="ru-RU" sz="1400" b="1" dirty="0">
                <a:solidFill>
                  <a:srgbClr val="00B050"/>
                </a:solidFill>
              </a:rPr>
              <a:t>Форма выходного напряжения чистый синус</a:t>
            </a:r>
          </a:p>
          <a:p>
            <a:pPr marL="285750" indent="-285750">
              <a:buFont typeface="Arial" panose="020B0604020202020204" pitchFamily="34" charset="0"/>
              <a:buChar char="•"/>
            </a:pPr>
            <a:r>
              <a:rPr lang="ru-RU" sz="1400" dirty="0"/>
              <a:t>Защита от перегрузки и короткого замыкания</a:t>
            </a:r>
          </a:p>
          <a:p>
            <a:pPr marL="285750" indent="-285750">
              <a:buFont typeface="Arial" panose="020B0604020202020204" pitchFamily="34" charset="0"/>
              <a:buChar char="•"/>
            </a:pPr>
            <a:r>
              <a:rPr lang="ru-RU" sz="1400" b="1" dirty="0">
                <a:solidFill>
                  <a:srgbClr val="00B050"/>
                </a:solidFill>
              </a:rPr>
              <a:t>Работает с любыми типами нагрузок</a:t>
            </a:r>
          </a:p>
          <a:p>
            <a:pPr marL="285750" indent="-285750">
              <a:buFont typeface="Arial" panose="020B0604020202020204" pitchFamily="34" charset="0"/>
              <a:buChar char="•"/>
            </a:pPr>
            <a:r>
              <a:rPr lang="ru-RU" sz="1400" dirty="0"/>
              <a:t>Подходит для бесперебойного (автономного) питания газовых котлов, систем охранной/пожарной сигнализации, электронасосов, шлагбаумов и т.д.</a:t>
            </a:r>
          </a:p>
          <a:p>
            <a:pPr marL="285750" indent="-285750">
              <a:buFont typeface="Arial" panose="020B0604020202020204" pitchFamily="34" charset="0"/>
              <a:buChar char="•"/>
            </a:pPr>
            <a:r>
              <a:rPr lang="ru-RU" sz="1400" b="1" dirty="0">
                <a:solidFill>
                  <a:srgbClr val="00B050"/>
                </a:solidFill>
              </a:rPr>
              <a:t>Работает с внешней кислотной АКБ любого типа и емкости</a:t>
            </a:r>
          </a:p>
          <a:p>
            <a:pPr marL="285750" indent="-285750">
              <a:buFont typeface="Arial" panose="020B0604020202020204" pitchFamily="34" charset="0"/>
              <a:buChar char="•"/>
            </a:pPr>
            <a:r>
              <a:rPr lang="ru-RU" sz="1400" dirty="0"/>
              <a:t>«Специализированное» исполнение корпуса (метал)</a:t>
            </a:r>
          </a:p>
          <a:p>
            <a:pPr marL="285750" indent="-285750">
              <a:buFont typeface="Arial" panose="020B0604020202020204" pitchFamily="34" charset="0"/>
              <a:buChar char="•"/>
            </a:pPr>
            <a:r>
              <a:rPr lang="ru-RU" sz="1400" b="1" dirty="0">
                <a:solidFill>
                  <a:srgbClr val="00B050"/>
                </a:solidFill>
              </a:rPr>
              <a:t>Любая емкость подключаемой (внешней</a:t>
            </a:r>
            <a:r>
              <a:rPr lang="ru-RU" sz="1400" b="1">
                <a:solidFill>
                  <a:srgbClr val="00B050"/>
                </a:solidFill>
              </a:rPr>
              <a:t>) АКБ, </a:t>
            </a:r>
            <a:r>
              <a:rPr lang="ru-RU" sz="1400" b="1" dirty="0">
                <a:solidFill>
                  <a:srgbClr val="00B050"/>
                </a:solidFill>
              </a:rPr>
              <a:t>долгое время автономной работы (при отсутствии входной сети 220В)</a:t>
            </a:r>
          </a:p>
        </p:txBody>
      </p:sp>
      <p:graphicFrame>
        <p:nvGraphicFramePr>
          <p:cNvPr id="17" name="Объект 16">
            <a:extLst>
              <a:ext uri="{FF2B5EF4-FFF2-40B4-BE49-F238E27FC236}">
                <a16:creationId xmlns:a16="http://schemas.microsoft.com/office/drawing/2014/main" id="{82C6E367-CE44-484B-A48D-279C4814DAAC}"/>
              </a:ext>
            </a:extLst>
          </p:cNvPr>
          <p:cNvGraphicFramePr>
            <a:graphicFrameLocks noChangeAspect="1"/>
          </p:cNvGraphicFramePr>
          <p:nvPr>
            <p:extLst>
              <p:ext uri="{D42A27DB-BD31-4B8C-83A1-F6EECF244321}">
                <p14:modId xmlns:p14="http://schemas.microsoft.com/office/powerpoint/2010/main" val="3260689209"/>
              </p:ext>
            </p:extLst>
          </p:nvPr>
        </p:nvGraphicFramePr>
        <p:xfrm>
          <a:off x="9674568" y="6216683"/>
          <a:ext cx="1988043" cy="335157"/>
        </p:xfrm>
        <a:graphic>
          <a:graphicData uri="http://schemas.openxmlformats.org/presentationml/2006/ole">
            <mc:AlternateContent xmlns:mc="http://schemas.openxmlformats.org/markup-compatibility/2006">
              <mc:Choice xmlns:v="urn:schemas-microsoft-com:vml" Requires="v">
                <p:oleObj spid="_x0000_s6168" name="CorelDRAW" r:id="rId5" imgW="1516682" imgH="255814" progId="CorelDraw.Graphic.21">
                  <p:embed/>
                </p:oleObj>
              </mc:Choice>
              <mc:Fallback>
                <p:oleObj name="CorelDRAW" r:id="rId5" imgW="1516682" imgH="255814" progId="CorelDraw.Graphic.21">
                  <p:embed/>
                  <p:pic>
                    <p:nvPicPr>
                      <p:cNvPr id="13" name="Объект 12">
                        <a:extLst>
                          <a:ext uri="{FF2B5EF4-FFF2-40B4-BE49-F238E27FC236}">
                            <a16:creationId xmlns:a16="http://schemas.microsoft.com/office/drawing/2014/main" id="{A42D6AF6-DCFF-40DA-9ACC-43C215432BB9}"/>
                          </a:ext>
                        </a:extLst>
                      </p:cNvPr>
                      <p:cNvPicPr/>
                      <p:nvPr/>
                    </p:nvPicPr>
                    <p:blipFill>
                      <a:blip r:embed="rId6"/>
                      <a:stretch>
                        <a:fillRect/>
                      </a:stretch>
                    </p:blipFill>
                    <p:spPr>
                      <a:xfrm>
                        <a:off x="9674568" y="6216683"/>
                        <a:ext cx="1988043" cy="335157"/>
                      </a:xfrm>
                      <a:prstGeom prst="rect">
                        <a:avLst/>
                      </a:prstGeom>
                    </p:spPr>
                  </p:pic>
                </p:oleObj>
              </mc:Fallback>
            </mc:AlternateContent>
          </a:graphicData>
        </a:graphic>
      </p:graphicFrame>
    </p:spTree>
    <p:extLst>
      <p:ext uri="{BB962C8B-B14F-4D97-AF65-F5344CB8AC3E}">
        <p14:creationId xmlns:p14="http://schemas.microsoft.com/office/powerpoint/2010/main" val="389096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AFA052F-E8B2-4C63-98C7-EE210EF18BCB}"/>
              </a:ext>
            </a:extLst>
          </p:cNvPr>
          <p:cNvSpPr/>
          <p:nvPr/>
        </p:nvSpPr>
        <p:spPr>
          <a:xfrm>
            <a:off x="309612" y="156759"/>
            <a:ext cx="11572776" cy="800219"/>
          </a:xfrm>
          <a:prstGeom prst="rect">
            <a:avLst/>
          </a:prstGeom>
        </p:spPr>
        <p:txBody>
          <a:bodyPr wrap="square">
            <a:spAutoFit/>
          </a:bodyPr>
          <a:lstStyle/>
          <a:p>
            <a:pPr algn="ctr"/>
            <a:r>
              <a:rPr lang="ru-RU" sz="4600" b="1" dirty="0"/>
              <a:t>ИСТОЧНИКИ БЕСПЕРЕБОЙНОГО ПИТАНИЯ</a:t>
            </a:r>
          </a:p>
        </p:txBody>
      </p:sp>
      <p:sp>
        <p:nvSpPr>
          <p:cNvPr id="2" name="Прямоугольник 1">
            <a:extLst>
              <a:ext uri="{FF2B5EF4-FFF2-40B4-BE49-F238E27FC236}">
                <a16:creationId xmlns:a16="http://schemas.microsoft.com/office/drawing/2014/main" id="{F72585C5-FADB-45AA-B507-96ABC257477E}"/>
              </a:ext>
            </a:extLst>
          </p:cNvPr>
          <p:cNvSpPr/>
          <p:nvPr/>
        </p:nvSpPr>
        <p:spPr>
          <a:xfrm>
            <a:off x="502405" y="1159561"/>
            <a:ext cx="4458913" cy="338554"/>
          </a:xfrm>
          <a:prstGeom prst="rect">
            <a:avLst/>
          </a:prstGeom>
        </p:spPr>
        <p:txBody>
          <a:bodyPr wrap="none">
            <a:spAutoFit/>
          </a:bodyPr>
          <a:lstStyle/>
          <a:p>
            <a:r>
              <a:rPr lang="ru-RU" sz="1600" b="1" dirty="0">
                <a:solidFill>
                  <a:srgbClr val="0092CA"/>
                </a:solidFill>
              </a:rPr>
              <a:t>СОВМЕСТИМОСТЬ С ЭЛЕКТРООБОРУДОВАНИЕМ</a:t>
            </a:r>
          </a:p>
        </p:txBody>
      </p:sp>
      <p:sp>
        <p:nvSpPr>
          <p:cNvPr id="15" name="Прямоугольник 14">
            <a:extLst>
              <a:ext uri="{FF2B5EF4-FFF2-40B4-BE49-F238E27FC236}">
                <a16:creationId xmlns:a16="http://schemas.microsoft.com/office/drawing/2014/main" id="{9A05D276-BC39-4481-8FC9-6B924BA96B2A}"/>
              </a:ext>
            </a:extLst>
          </p:cNvPr>
          <p:cNvSpPr/>
          <p:nvPr/>
        </p:nvSpPr>
        <p:spPr>
          <a:xfrm>
            <a:off x="502405" y="1498115"/>
            <a:ext cx="11187190" cy="1404000"/>
          </a:xfrm>
          <a:prstGeom prst="rect">
            <a:avLst/>
          </a:prstGeom>
        </p:spPr>
        <p:txBody>
          <a:bodyPr wrap="square" numCol="2">
            <a:noAutofit/>
          </a:bodyPr>
          <a:lstStyle/>
          <a:p>
            <a:pPr marL="285750" indent="-285750">
              <a:buFont typeface="Arial" panose="020B0604020202020204" pitchFamily="34" charset="0"/>
              <a:buChar char="•"/>
            </a:pPr>
            <a:r>
              <a:rPr lang="ru-RU" sz="1400" dirty="0"/>
              <a:t>Газовые котлы (в том числе с циркуляционными насосами)</a:t>
            </a:r>
          </a:p>
          <a:p>
            <a:pPr marL="285750" indent="-285750">
              <a:buFont typeface="Arial" panose="020B0604020202020204" pitchFamily="34" charset="0"/>
              <a:buChar char="•"/>
            </a:pPr>
            <a:r>
              <a:rPr lang="ru-RU" sz="1400" dirty="0"/>
              <a:t>Системы охранной/пожарной сигнализации</a:t>
            </a:r>
          </a:p>
          <a:p>
            <a:pPr marL="285750" indent="-285750">
              <a:buFont typeface="Arial" panose="020B0604020202020204" pitchFamily="34" charset="0"/>
              <a:buChar char="•"/>
            </a:pPr>
            <a:r>
              <a:rPr lang="ru-RU" sz="1400" dirty="0"/>
              <a:t>Системы видеонаблюдения</a:t>
            </a:r>
          </a:p>
          <a:p>
            <a:pPr marL="285750" indent="-285750">
              <a:buFont typeface="Arial" panose="020B0604020202020204" pitchFamily="34" charset="0"/>
              <a:buChar char="•"/>
            </a:pPr>
            <a:r>
              <a:rPr lang="ru-RU" sz="1400" dirty="0"/>
              <a:t>Системы контроля доступа (СКУД)</a:t>
            </a:r>
          </a:p>
          <a:p>
            <a:pPr marL="285750" indent="-285750">
              <a:buFont typeface="Arial" panose="020B0604020202020204" pitchFamily="34" charset="0"/>
              <a:buChar char="•"/>
            </a:pPr>
            <a:r>
              <a:rPr lang="ru-RU" sz="1400" dirty="0"/>
              <a:t>Электронасосы</a:t>
            </a:r>
          </a:p>
          <a:p>
            <a:pPr marL="285750" indent="-285750">
              <a:buFont typeface="Arial" panose="020B0604020202020204" pitchFamily="34" charset="0"/>
              <a:buChar char="•"/>
            </a:pPr>
            <a:r>
              <a:rPr lang="ru-RU" sz="1400" dirty="0"/>
              <a:t>Шлагбаумы и </a:t>
            </a:r>
            <a:r>
              <a:rPr lang="ru-RU" sz="1400" dirty="0" err="1"/>
              <a:t>ролеты</a:t>
            </a:r>
            <a:endParaRPr lang="ru-RU" sz="1400" dirty="0"/>
          </a:p>
          <a:p>
            <a:pPr marL="285750" indent="-285750">
              <a:buFont typeface="Arial" panose="020B0604020202020204" pitchFamily="34" charset="0"/>
              <a:buChar char="•"/>
            </a:pPr>
            <a:r>
              <a:rPr lang="ru-RU" sz="1400" dirty="0"/>
              <a:t>Системы сотовой и проводной связи (АТС, усилители сигнала)</a:t>
            </a:r>
          </a:p>
          <a:p>
            <a:pPr marL="285750" indent="-285750">
              <a:buFont typeface="Arial" panose="020B0604020202020204" pitchFamily="34" charset="0"/>
              <a:buChar char="•"/>
            </a:pPr>
            <a:r>
              <a:rPr lang="ru-RU" sz="1400" dirty="0"/>
              <a:t>Сетевое оборудование: </a:t>
            </a:r>
            <a:r>
              <a:rPr lang="ru-RU" sz="1400" dirty="0" err="1"/>
              <a:t>Wi-Fi</a:t>
            </a:r>
            <a:r>
              <a:rPr lang="ru-RU" sz="1400" dirty="0"/>
              <a:t> роутеры, маршрутизаторы.</a:t>
            </a:r>
          </a:p>
          <a:p>
            <a:pPr marL="285750" indent="-285750">
              <a:buFont typeface="Arial" panose="020B0604020202020204" pitchFamily="34" charset="0"/>
              <a:buChar char="•"/>
            </a:pPr>
            <a:r>
              <a:rPr lang="ru-RU" sz="1400" dirty="0"/>
              <a:t>Системы автоматизации «умный дом»</a:t>
            </a:r>
          </a:p>
          <a:p>
            <a:pPr marL="285750" indent="-285750">
              <a:buFont typeface="Arial" panose="020B0604020202020204" pitchFamily="34" charset="0"/>
              <a:buChar char="•"/>
            </a:pPr>
            <a:r>
              <a:rPr lang="ru-RU" sz="1400" dirty="0"/>
              <a:t>Медиа устройства и звуковое оборудование</a:t>
            </a:r>
          </a:p>
          <a:p>
            <a:pPr marL="285750" indent="-285750">
              <a:buFont typeface="Arial" panose="020B0604020202020204" pitchFamily="34" charset="0"/>
              <a:buChar char="•"/>
            </a:pPr>
            <a:r>
              <a:rPr lang="ru-RU" sz="1400" dirty="0"/>
              <a:t>Цифровая бытовая техника (компьютеры и оргтехника)</a:t>
            </a:r>
          </a:p>
        </p:txBody>
      </p:sp>
      <p:sp>
        <p:nvSpPr>
          <p:cNvPr id="3" name="Прямоугольник 2">
            <a:extLst>
              <a:ext uri="{FF2B5EF4-FFF2-40B4-BE49-F238E27FC236}">
                <a16:creationId xmlns:a16="http://schemas.microsoft.com/office/drawing/2014/main" id="{3D0AD463-EFE5-410F-9C65-9DAC43F7D18D}"/>
              </a:ext>
            </a:extLst>
          </p:cNvPr>
          <p:cNvSpPr/>
          <p:nvPr/>
        </p:nvSpPr>
        <p:spPr>
          <a:xfrm>
            <a:off x="502405" y="3104698"/>
            <a:ext cx="2959080" cy="338554"/>
          </a:xfrm>
          <a:prstGeom prst="rect">
            <a:avLst/>
          </a:prstGeom>
        </p:spPr>
        <p:txBody>
          <a:bodyPr wrap="none">
            <a:spAutoFit/>
          </a:bodyPr>
          <a:lstStyle/>
          <a:p>
            <a:r>
              <a:rPr lang="ru-RU" sz="1600" b="1" dirty="0">
                <a:solidFill>
                  <a:srgbClr val="0092CA"/>
                </a:solidFill>
              </a:rPr>
              <a:t>ВРЕМЯ АВТОНОМНОЙ РАБОТЫ</a:t>
            </a:r>
          </a:p>
        </p:txBody>
      </p:sp>
      <p:sp>
        <p:nvSpPr>
          <p:cNvPr id="4" name="Прямоугольник 3">
            <a:extLst>
              <a:ext uri="{FF2B5EF4-FFF2-40B4-BE49-F238E27FC236}">
                <a16:creationId xmlns:a16="http://schemas.microsoft.com/office/drawing/2014/main" id="{078B9853-CA23-4B0A-8384-057FBF2D1079}"/>
              </a:ext>
            </a:extLst>
          </p:cNvPr>
          <p:cNvSpPr/>
          <p:nvPr/>
        </p:nvSpPr>
        <p:spPr>
          <a:xfrm>
            <a:off x="502405" y="3443252"/>
            <a:ext cx="11187190" cy="307777"/>
          </a:xfrm>
          <a:prstGeom prst="rect">
            <a:avLst/>
          </a:prstGeom>
        </p:spPr>
        <p:txBody>
          <a:bodyPr wrap="square">
            <a:spAutoFit/>
          </a:bodyPr>
          <a:lstStyle/>
          <a:p>
            <a:r>
              <a:rPr lang="ru-RU" sz="1400" dirty="0"/>
              <a:t>Время автономной работы на максимальной мощности зависит от емкости внешней (подключаемой) АКБ.</a:t>
            </a:r>
          </a:p>
        </p:txBody>
      </p:sp>
      <p:graphicFrame>
        <p:nvGraphicFramePr>
          <p:cNvPr id="17" name="Объект 16">
            <a:extLst>
              <a:ext uri="{FF2B5EF4-FFF2-40B4-BE49-F238E27FC236}">
                <a16:creationId xmlns:a16="http://schemas.microsoft.com/office/drawing/2014/main" id="{39BD800C-DB5D-4AB6-9AFA-5319ACC6EF32}"/>
              </a:ext>
            </a:extLst>
          </p:cNvPr>
          <p:cNvGraphicFramePr>
            <a:graphicFrameLocks noChangeAspect="1"/>
          </p:cNvGraphicFramePr>
          <p:nvPr>
            <p:extLst>
              <p:ext uri="{D42A27DB-BD31-4B8C-83A1-F6EECF244321}">
                <p14:modId xmlns:p14="http://schemas.microsoft.com/office/powerpoint/2010/main" val="3260689209"/>
              </p:ext>
            </p:extLst>
          </p:nvPr>
        </p:nvGraphicFramePr>
        <p:xfrm>
          <a:off x="9674568" y="6216683"/>
          <a:ext cx="1988043" cy="335157"/>
        </p:xfrm>
        <a:graphic>
          <a:graphicData uri="http://schemas.openxmlformats.org/presentationml/2006/ole">
            <mc:AlternateContent xmlns:mc="http://schemas.openxmlformats.org/markup-compatibility/2006">
              <mc:Choice xmlns:v="urn:schemas-microsoft-com:vml" Requires="v">
                <p:oleObj spid="_x0000_s7242" name="CorelDRAW" r:id="rId3" imgW="1516682" imgH="255814" progId="CorelDraw.Graphic.21">
                  <p:embed/>
                </p:oleObj>
              </mc:Choice>
              <mc:Fallback>
                <p:oleObj name="CorelDRAW" r:id="rId3" imgW="1516682" imgH="255814" progId="CorelDraw.Graphic.21">
                  <p:embed/>
                  <p:pic>
                    <p:nvPicPr>
                      <p:cNvPr id="13" name="Объект 12">
                        <a:extLst>
                          <a:ext uri="{FF2B5EF4-FFF2-40B4-BE49-F238E27FC236}">
                            <a16:creationId xmlns:a16="http://schemas.microsoft.com/office/drawing/2014/main" id="{A42D6AF6-DCFF-40DA-9ACC-43C215432BB9}"/>
                          </a:ext>
                        </a:extLst>
                      </p:cNvPr>
                      <p:cNvPicPr/>
                      <p:nvPr/>
                    </p:nvPicPr>
                    <p:blipFill>
                      <a:blip r:embed="rId4"/>
                      <a:stretch>
                        <a:fillRect/>
                      </a:stretch>
                    </p:blipFill>
                    <p:spPr>
                      <a:xfrm>
                        <a:off x="9674568" y="6216683"/>
                        <a:ext cx="1988043" cy="335157"/>
                      </a:xfrm>
                      <a:prstGeom prst="rect">
                        <a:avLst/>
                      </a:prstGeom>
                    </p:spPr>
                  </p:pic>
                </p:oleObj>
              </mc:Fallback>
            </mc:AlternateContent>
          </a:graphicData>
        </a:graphic>
      </p:graphicFrame>
      <p:graphicFrame>
        <p:nvGraphicFramePr>
          <p:cNvPr id="18" name="Объект 17">
            <a:extLst>
              <a:ext uri="{FF2B5EF4-FFF2-40B4-BE49-F238E27FC236}">
                <a16:creationId xmlns:a16="http://schemas.microsoft.com/office/drawing/2014/main" id="{BF3BDC86-CA2A-43F0-B8FB-1A6D07451164}"/>
              </a:ext>
            </a:extLst>
          </p:cNvPr>
          <p:cNvGraphicFramePr>
            <a:graphicFrameLocks noChangeAspect="1"/>
          </p:cNvGraphicFramePr>
          <p:nvPr>
            <p:extLst>
              <p:ext uri="{D42A27DB-BD31-4B8C-83A1-F6EECF244321}">
                <p14:modId xmlns:p14="http://schemas.microsoft.com/office/powerpoint/2010/main" val="91092595"/>
              </p:ext>
            </p:extLst>
          </p:nvPr>
        </p:nvGraphicFramePr>
        <p:xfrm>
          <a:off x="6553546" y="3949190"/>
          <a:ext cx="1568433" cy="2004522"/>
        </p:xfrm>
        <a:graphic>
          <a:graphicData uri="http://schemas.openxmlformats.org/presentationml/2006/ole">
            <mc:AlternateContent xmlns:mc="http://schemas.openxmlformats.org/markup-compatibility/2006">
              <mc:Choice xmlns:v="urn:schemas-microsoft-com:vml" Requires="v">
                <p:oleObj spid="_x0000_s7243" name="CorelDRAW" r:id="rId5" imgW="1005585" imgH="1283698" progId="CorelDraw.Graphic.21">
                  <p:embed/>
                </p:oleObj>
              </mc:Choice>
              <mc:Fallback>
                <p:oleObj name="CorelDRAW" r:id="rId5" imgW="1005585" imgH="1283698" progId="CorelDraw.Graphic.21">
                  <p:embed/>
                  <p:pic>
                    <p:nvPicPr>
                      <p:cNvPr id="0" name=""/>
                      <p:cNvPicPr/>
                      <p:nvPr/>
                    </p:nvPicPr>
                    <p:blipFill>
                      <a:blip r:embed="rId6"/>
                      <a:stretch>
                        <a:fillRect/>
                      </a:stretch>
                    </p:blipFill>
                    <p:spPr>
                      <a:xfrm>
                        <a:off x="6553546" y="3949190"/>
                        <a:ext cx="1568433" cy="2004522"/>
                      </a:xfrm>
                      <a:prstGeom prst="rect">
                        <a:avLst/>
                      </a:prstGeom>
                    </p:spPr>
                  </p:pic>
                </p:oleObj>
              </mc:Fallback>
            </mc:AlternateContent>
          </a:graphicData>
        </a:graphic>
      </p:graphicFrame>
      <p:graphicFrame>
        <p:nvGraphicFramePr>
          <p:cNvPr id="19" name="Объект 18">
            <a:extLst>
              <a:ext uri="{FF2B5EF4-FFF2-40B4-BE49-F238E27FC236}">
                <a16:creationId xmlns:a16="http://schemas.microsoft.com/office/drawing/2014/main" id="{9E25893F-6E5A-4A5A-AB1A-320A4FF0AAB4}"/>
              </a:ext>
            </a:extLst>
          </p:cNvPr>
          <p:cNvGraphicFramePr>
            <a:graphicFrameLocks noChangeAspect="1"/>
          </p:cNvGraphicFramePr>
          <p:nvPr>
            <p:extLst>
              <p:ext uri="{D42A27DB-BD31-4B8C-83A1-F6EECF244321}">
                <p14:modId xmlns:p14="http://schemas.microsoft.com/office/powerpoint/2010/main" val="4261069833"/>
              </p:ext>
            </p:extLst>
          </p:nvPr>
        </p:nvGraphicFramePr>
        <p:xfrm>
          <a:off x="502405" y="3949190"/>
          <a:ext cx="1568433" cy="2004522"/>
        </p:xfrm>
        <a:graphic>
          <a:graphicData uri="http://schemas.openxmlformats.org/presentationml/2006/ole">
            <mc:AlternateContent xmlns:mc="http://schemas.openxmlformats.org/markup-compatibility/2006">
              <mc:Choice xmlns:v="urn:schemas-microsoft-com:vml" Requires="v">
                <p:oleObj spid="_x0000_s7244" name="CorelDRAW" r:id="rId7" imgW="1005585" imgH="1283698" progId="CorelDraw.Graphic.21">
                  <p:embed/>
                </p:oleObj>
              </mc:Choice>
              <mc:Fallback>
                <p:oleObj name="CorelDRAW" r:id="rId7" imgW="1005585" imgH="1283698" progId="CorelDraw.Graphic.21">
                  <p:embed/>
                  <p:pic>
                    <p:nvPicPr>
                      <p:cNvPr id="0" name=""/>
                      <p:cNvPicPr/>
                      <p:nvPr/>
                    </p:nvPicPr>
                    <p:blipFill>
                      <a:blip r:embed="rId8"/>
                      <a:stretch>
                        <a:fillRect/>
                      </a:stretch>
                    </p:blipFill>
                    <p:spPr>
                      <a:xfrm>
                        <a:off x="502405" y="3949190"/>
                        <a:ext cx="1568433" cy="2004522"/>
                      </a:xfrm>
                      <a:prstGeom prst="rect">
                        <a:avLst/>
                      </a:prstGeom>
                    </p:spPr>
                  </p:pic>
                </p:oleObj>
              </mc:Fallback>
            </mc:AlternateContent>
          </a:graphicData>
        </a:graphic>
      </p:graphicFrame>
      <p:graphicFrame>
        <p:nvGraphicFramePr>
          <p:cNvPr id="5" name="Объект 4">
            <a:extLst>
              <a:ext uri="{FF2B5EF4-FFF2-40B4-BE49-F238E27FC236}">
                <a16:creationId xmlns:a16="http://schemas.microsoft.com/office/drawing/2014/main" id="{CCB4AA26-E158-4A68-9996-89DF599D7912}"/>
              </a:ext>
            </a:extLst>
          </p:cNvPr>
          <p:cNvGraphicFramePr>
            <a:graphicFrameLocks noChangeAspect="1"/>
          </p:cNvGraphicFramePr>
          <p:nvPr>
            <p:extLst>
              <p:ext uri="{D42A27DB-BD31-4B8C-83A1-F6EECF244321}">
                <p14:modId xmlns:p14="http://schemas.microsoft.com/office/powerpoint/2010/main" val="1967058403"/>
              </p:ext>
            </p:extLst>
          </p:nvPr>
        </p:nvGraphicFramePr>
        <p:xfrm>
          <a:off x="2346900" y="3945828"/>
          <a:ext cx="3047401" cy="2086019"/>
        </p:xfrm>
        <a:graphic>
          <a:graphicData uri="http://schemas.openxmlformats.org/presentationml/2006/ole">
            <mc:AlternateContent xmlns:mc="http://schemas.openxmlformats.org/markup-compatibility/2006">
              <mc:Choice xmlns:v="urn:schemas-microsoft-com:vml" Requires="v">
                <p:oleObj spid="_x0000_s7245" name="CorelDRAW" r:id="rId9" imgW="2133430" imgH="1460591" progId="CorelDraw.Graphic.21">
                  <p:embed/>
                </p:oleObj>
              </mc:Choice>
              <mc:Fallback>
                <p:oleObj name="CorelDRAW" r:id="rId9" imgW="2133430" imgH="1460591" progId="CorelDraw.Graphic.21">
                  <p:embed/>
                  <p:pic>
                    <p:nvPicPr>
                      <p:cNvPr id="0" name=""/>
                      <p:cNvPicPr/>
                      <p:nvPr/>
                    </p:nvPicPr>
                    <p:blipFill>
                      <a:blip r:embed="rId10"/>
                      <a:stretch>
                        <a:fillRect/>
                      </a:stretch>
                    </p:blipFill>
                    <p:spPr>
                      <a:xfrm>
                        <a:off x="2346900" y="3945828"/>
                        <a:ext cx="3047401" cy="2086019"/>
                      </a:xfrm>
                      <a:prstGeom prst="rect">
                        <a:avLst/>
                      </a:prstGeom>
                    </p:spPr>
                  </p:pic>
                </p:oleObj>
              </mc:Fallback>
            </mc:AlternateContent>
          </a:graphicData>
        </a:graphic>
      </p:graphicFrame>
      <p:graphicFrame>
        <p:nvGraphicFramePr>
          <p:cNvPr id="7" name="Объект 6">
            <a:extLst>
              <a:ext uri="{FF2B5EF4-FFF2-40B4-BE49-F238E27FC236}">
                <a16:creationId xmlns:a16="http://schemas.microsoft.com/office/drawing/2014/main" id="{4A55072F-EF0E-4A58-89CF-5E82E5929E59}"/>
              </a:ext>
            </a:extLst>
          </p:cNvPr>
          <p:cNvGraphicFramePr>
            <a:graphicFrameLocks noChangeAspect="1"/>
          </p:cNvGraphicFramePr>
          <p:nvPr>
            <p:extLst>
              <p:ext uri="{D42A27DB-BD31-4B8C-83A1-F6EECF244321}">
                <p14:modId xmlns:p14="http://schemas.microsoft.com/office/powerpoint/2010/main" val="3445774759"/>
              </p:ext>
            </p:extLst>
          </p:nvPr>
        </p:nvGraphicFramePr>
        <p:xfrm>
          <a:off x="8403928" y="3945828"/>
          <a:ext cx="3047400" cy="2086018"/>
        </p:xfrm>
        <a:graphic>
          <a:graphicData uri="http://schemas.openxmlformats.org/presentationml/2006/ole">
            <mc:AlternateContent xmlns:mc="http://schemas.openxmlformats.org/markup-compatibility/2006">
              <mc:Choice xmlns:v="urn:schemas-microsoft-com:vml" Requires="v">
                <p:oleObj spid="_x0000_s7246" name="CorelDRAW" r:id="rId11" imgW="2133430" imgH="1460591" progId="CorelDraw.Graphic.21">
                  <p:embed/>
                </p:oleObj>
              </mc:Choice>
              <mc:Fallback>
                <p:oleObj name="CorelDRAW" r:id="rId11" imgW="2133430" imgH="1460591" progId="CorelDraw.Graphic.21">
                  <p:embed/>
                  <p:pic>
                    <p:nvPicPr>
                      <p:cNvPr id="0" name=""/>
                      <p:cNvPicPr/>
                      <p:nvPr/>
                    </p:nvPicPr>
                    <p:blipFill>
                      <a:blip r:embed="rId12"/>
                      <a:stretch>
                        <a:fillRect/>
                      </a:stretch>
                    </p:blipFill>
                    <p:spPr>
                      <a:xfrm>
                        <a:off x="8403928" y="3945828"/>
                        <a:ext cx="3047400" cy="2086018"/>
                      </a:xfrm>
                      <a:prstGeom prst="rect">
                        <a:avLst/>
                      </a:prstGeom>
                    </p:spPr>
                  </p:pic>
                </p:oleObj>
              </mc:Fallback>
            </mc:AlternateContent>
          </a:graphicData>
        </a:graphic>
      </p:graphicFrame>
    </p:spTree>
    <p:extLst>
      <p:ext uri="{BB962C8B-B14F-4D97-AF65-F5344CB8AC3E}">
        <p14:creationId xmlns:p14="http://schemas.microsoft.com/office/powerpoint/2010/main" val="5897604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496</Words>
  <Application>Microsoft Office PowerPoint</Application>
  <PresentationFormat>Широкоэкранный</PresentationFormat>
  <Paragraphs>76</Paragraphs>
  <Slides>7</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Тема Office</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Roman</dc:creator>
  <cp:lastModifiedBy>Roman</cp:lastModifiedBy>
  <cp:revision>21</cp:revision>
  <cp:lastPrinted>2023-04-24T09:24:09Z</cp:lastPrinted>
  <dcterms:created xsi:type="dcterms:W3CDTF">2023-04-24T07:49:44Z</dcterms:created>
  <dcterms:modified xsi:type="dcterms:W3CDTF">2023-04-26T07:50:48Z</dcterms:modified>
</cp:coreProperties>
</file>